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sldIdLst>
    <p:sldId id="256" r:id="rId2"/>
    <p:sldId id="276" r:id="rId3"/>
    <p:sldId id="257" r:id="rId4"/>
    <p:sldId id="259" r:id="rId5"/>
    <p:sldId id="260" r:id="rId6"/>
    <p:sldId id="265" r:id="rId7"/>
    <p:sldId id="267" r:id="rId8"/>
    <p:sldId id="268" r:id="rId9"/>
    <p:sldId id="258" r:id="rId10"/>
    <p:sldId id="277" r:id="rId11"/>
    <p:sldId id="269" r:id="rId12"/>
    <p:sldId id="316" r:id="rId13"/>
    <p:sldId id="281" r:id="rId14"/>
    <p:sldId id="285" r:id="rId15"/>
    <p:sldId id="279" r:id="rId16"/>
    <p:sldId id="280" r:id="rId17"/>
    <p:sldId id="321" r:id="rId18"/>
    <p:sldId id="287" r:id="rId19"/>
    <p:sldId id="288" r:id="rId20"/>
    <p:sldId id="315" r:id="rId21"/>
    <p:sldId id="289" r:id="rId22"/>
    <p:sldId id="290" r:id="rId23"/>
    <p:sldId id="291" r:id="rId24"/>
    <p:sldId id="307" r:id="rId25"/>
    <p:sldId id="312" r:id="rId26"/>
    <p:sldId id="263" r:id="rId27"/>
    <p:sldId id="264" r:id="rId28"/>
    <p:sldId id="314" r:id="rId29"/>
    <p:sldId id="318" r:id="rId30"/>
    <p:sldId id="319" r:id="rId31"/>
    <p:sldId id="320" r:id="rId32"/>
    <p:sldId id="317" r:id="rId33"/>
    <p:sldId id="266" r:id="rId34"/>
    <p:sldId id="311" r:id="rId35"/>
    <p:sldId id="308" r:id="rId36"/>
    <p:sldId id="271" r:id="rId37"/>
    <p:sldId id="309" r:id="rId38"/>
    <p:sldId id="292" r:id="rId39"/>
    <p:sldId id="310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9D2E-512B-4826-A668-4B42E6032CE1}" type="datetimeFigureOut">
              <a:rPr lang="zh-CN" altLang="en-US" smtClean="0"/>
              <a:t>2024/6/13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E3202-14D5-4D50-87C5-0F35D28385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15.jpe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14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jpeg"/><Relationship Id="rId5" Type="http://schemas.openxmlformats.org/officeDocument/2006/relationships/tags" Target="../tags/tag7.xml"/><Relationship Id="rId10" Type="http://schemas.openxmlformats.org/officeDocument/2006/relationships/image" Target="../media/image13.jpe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2.pn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7.jpeg"/><Relationship Id="rId4" Type="http://schemas.openxmlformats.org/officeDocument/2006/relationships/image" Target="../media/image31.jpeg"/><Relationship Id="rId9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haela10c/neuralink-patents/blob/main/Real-Time%20Neural%20Spike%20Detection/neural_spike_detection/Real-Time%20Neural%20Spike%20Detection.ipynb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Real-Time Neural Spike Detection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 US 2021/0012909 A1, Filed 9/9/2020, Published 1/21/2021</a:t>
            </a:r>
          </a:p>
          <a:p>
            <a:r>
              <a:rPr lang="en-US" altLang="zh-CN" dirty="0"/>
              <a:t>5/30/2024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 Receive Biological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218180" cy="90868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/>
              <a:t>Receive neurological voltage signal from electrode leads to IC chip</a:t>
            </a:r>
          </a:p>
        </p:txBody>
      </p:sp>
      <p:pic>
        <p:nvPicPr>
          <p:cNvPr id="5" name="图片 4" descr="5585a24da3a7dd471c06e978e6235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205" y="1534160"/>
            <a:ext cx="7459345" cy="41503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2. </a:t>
            </a:r>
            <a:r>
              <a:rPr lang="en-US" altLang="zh-CN" dirty="0"/>
              <a:t>Filter Signal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7690" y="156845"/>
            <a:ext cx="6195060" cy="4307205"/>
          </a:xfrm>
        </p:spPr>
      </p:pic>
      <p:sp>
        <p:nvSpPr>
          <p:cNvPr id="3" name="文本框 2"/>
          <p:cNvSpPr txBox="1"/>
          <p:nvPr/>
        </p:nvSpPr>
        <p:spPr>
          <a:xfrm>
            <a:off x="838200" y="1504315"/>
            <a:ext cx="5906770" cy="47015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b="1" u="sng" dirty="0">
                <a:sym typeface="+mn-ea"/>
              </a:rPr>
              <a:t>Filtering </a:t>
            </a:r>
            <a:r>
              <a:rPr lang="en-US" altLang="zh-CN" dirty="0">
                <a:sym typeface="+mn-ea"/>
              </a:rPr>
              <a:t>- </a:t>
            </a:r>
            <a:r>
              <a:rPr lang="en-US" altLang="zh-CN" b="1" dirty="0">
                <a:sym typeface="+mn-ea"/>
              </a:rPr>
              <a:t>Get rid</a:t>
            </a:r>
            <a:r>
              <a:rPr lang="en-US" altLang="zh-CN" dirty="0">
                <a:sym typeface="+mn-ea"/>
              </a:rPr>
              <a:t> of </a:t>
            </a:r>
            <a:r>
              <a:rPr lang="en-US" altLang="zh-CN" b="1" dirty="0">
                <a:sym typeface="+mn-ea"/>
              </a:rPr>
              <a:t>noisy </a:t>
            </a:r>
            <a:r>
              <a:rPr lang="en-US" altLang="zh-CN" dirty="0">
                <a:sym typeface="+mn-ea"/>
              </a:rPr>
              <a:t>signals, </a:t>
            </a:r>
            <a:r>
              <a:rPr lang="en-US" altLang="zh-CN" b="1" dirty="0">
                <a:sym typeface="+mn-ea"/>
              </a:rPr>
              <a:t>retain </a:t>
            </a:r>
            <a:r>
              <a:rPr lang="en-US" altLang="zh-CN" dirty="0">
                <a:sym typeface="+mn-ea"/>
              </a:rPr>
              <a:t>a </a:t>
            </a:r>
            <a:r>
              <a:rPr lang="en-US" altLang="zh-CN" b="1" dirty="0">
                <a:sym typeface="+mn-ea"/>
              </a:rPr>
              <a:t>subset </a:t>
            </a:r>
            <a:r>
              <a:rPr lang="en-US" altLang="zh-CN" dirty="0">
                <a:sym typeface="+mn-ea"/>
              </a:rPr>
              <a:t>of signals</a:t>
            </a:r>
            <a:endParaRPr lang="en-US" altLang="zh-CN" dirty="0" err="1">
              <a:sym typeface="+mn-ea"/>
            </a:endParaRPr>
          </a:p>
          <a:p>
            <a:endParaRPr lang="en-US" altLang="zh-CN" dirty="0" err="1">
              <a:sym typeface="+mn-ea"/>
            </a:endParaRPr>
          </a:p>
          <a:p>
            <a:r>
              <a:rPr lang="en-US" altLang="zh-CN" dirty="0">
                <a:sym typeface="+mn-ea"/>
              </a:rPr>
              <a:t>This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patent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uses a</a:t>
            </a:r>
            <a:r>
              <a:rPr lang="en-US" altLang="zh-CN" b="1" dirty="0">
                <a:sym typeface="+mn-ea"/>
              </a:rPr>
              <a:t> 16-bit digital Infinite Impulse Response (IIR) Butterworth 2nd-order Bandpass Filter </a:t>
            </a:r>
            <a:r>
              <a:rPr lang="en-US" altLang="zh-CN" dirty="0">
                <a:sym typeface="+mn-ea"/>
              </a:rPr>
              <a:t>(Fig. </a:t>
            </a:r>
            <a:r>
              <a:rPr lang="en-US" altLang="zh-CN" dirty="0" err="1">
                <a:sym typeface="+mn-ea"/>
              </a:rPr>
              <a:t>9) </a:t>
            </a:r>
            <a:endParaRPr lang="en-US" altLang="zh-CN" b="1" dirty="0" err="1">
              <a:sym typeface="+mn-ea"/>
            </a:endParaRPr>
          </a:p>
          <a:p>
            <a:endParaRPr lang="en-US" altLang="zh-CN" b="1" dirty="0" err="1">
              <a:sym typeface="+mn-ea"/>
            </a:endParaRPr>
          </a:p>
          <a:p>
            <a:r>
              <a:rPr lang="en-US" altLang="zh-CN" b="1" dirty="0" err="1">
                <a:sym typeface="+mn-ea"/>
              </a:rPr>
              <a:t>Equations</a:t>
            </a:r>
            <a:r>
              <a:rPr lang="en-US" altLang="zh-CN" dirty="0" err="1">
                <a:sym typeface="+mn-ea"/>
              </a:rPr>
              <a:t>:</a:t>
            </a:r>
            <a:endParaRPr lang="zh-CN" altLang="en-US" b="1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x - original sample, y - filtered signal</a:t>
            </a:r>
          </a:p>
          <a:p>
            <a:r>
              <a:rPr lang="en-US" altLang="zh-CN" dirty="0"/>
              <a:t>a1, a2, b0, b1, b2 - user-configurable params</a:t>
            </a:r>
          </a:p>
          <a:p>
            <a:r>
              <a:rPr lang="en-US" altLang="zh-CN" dirty="0"/>
              <a:t>w1_hat, w2_hat - intermediate states</a:t>
            </a:r>
          </a:p>
          <a:p>
            <a:endParaRPr lang="en-US" altLang="zh-CN" dirty="0"/>
          </a:p>
          <a:p>
            <a:r>
              <a:rPr lang="en-US" altLang="zh-CN" dirty="0"/>
              <a:t>This algorithm </a:t>
            </a:r>
            <a:r>
              <a:rPr lang="en-US" altLang="zh-CN" b="1" dirty="0"/>
              <a:t>ALWAYS runs </a:t>
            </a:r>
            <a:r>
              <a:rPr lang="en-US" altLang="zh-CN" dirty="0"/>
              <a:t>while the </a:t>
            </a:r>
            <a:r>
              <a:rPr lang="en-US" altLang="zh-CN" b="1" dirty="0"/>
              <a:t>device is on!</a:t>
            </a:r>
          </a:p>
          <a:p>
            <a:endParaRPr lang="en-US" altLang="zh-CN" b="1" dirty="0"/>
          </a:p>
        </p:txBody>
      </p:sp>
      <p:pic>
        <p:nvPicPr>
          <p:cNvPr id="6" name="图片 5" descr="Bandpass Equation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455" y="2858770"/>
            <a:ext cx="2113280" cy="12985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84340" y="4378325"/>
            <a:ext cx="412877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/>
              <a:t>multiplication (x), addition (+), conversion (hourglass)</a:t>
            </a:r>
          </a:p>
          <a:p>
            <a:r>
              <a:rPr lang="en-US" altLang="zh-CN" sz="1400"/>
              <a:t>division - assymetric multipliers (used with cycles) decided by smallest operand (16b)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175" y="1109345"/>
            <a:ext cx="10915650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For Deeper Intuition of Filtering Signals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60085" cy="2857500"/>
          </a:xfrm>
        </p:spPr>
        <p:txBody>
          <a:bodyPr>
            <a:normAutofit fontScale="90000" lnSpcReduction="10000"/>
          </a:bodyPr>
          <a:lstStyle/>
          <a:p>
            <a:pPr marL="0" indent="0">
              <a:buNone/>
            </a:pPr>
            <a:r>
              <a:rPr lang="en-US" altLang="zh-CN" sz="2200"/>
              <a:t>1. </a:t>
            </a:r>
            <a:r>
              <a:rPr lang="en-US" altLang="zh-CN" sz="2200" b="1"/>
              <a:t>Original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2. </a:t>
            </a:r>
            <a:r>
              <a:rPr lang="en-US" altLang="zh-CN" sz="2200" b="1"/>
              <a:t>Fast-Fourier Transform (FFT)</a:t>
            </a:r>
            <a:r>
              <a:rPr lang="en-US" altLang="zh-CN" sz="2200"/>
              <a:t> of original signal</a:t>
            </a:r>
          </a:p>
          <a:p>
            <a:pPr marL="0" indent="0">
              <a:buNone/>
            </a:pPr>
            <a:r>
              <a:rPr lang="en-US" altLang="zh-CN" sz="2200"/>
              <a:t>Determine</a:t>
            </a:r>
            <a:r>
              <a:rPr lang="en-US" altLang="zh-CN" sz="2200" b="1"/>
              <a:t> frequency band [low_cut, high_cut]</a:t>
            </a:r>
            <a:r>
              <a:rPr lang="en-US" altLang="zh-CN" sz="2200"/>
              <a:t> based on </a:t>
            </a:r>
            <a:r>
              <a:rPr lang="en-US" altLang="zh-CN" sz="2200" b="1"/>
              <a:t>FFT </a:t>
            </a:r>
            <a:r>
              <a:rPr lang="en-US" altLang="zh-CN" sz="2200"/>
              <a:t>(which </a:t>
            </a:r>
            <a:r>
              <a:rPr lang="en-US" altLang="zh-CN" sz="2200" b="1"/>
              <a:t>principal components</a:t>
            </a:r>
            <a:r>
              <a:rPr lang="en-US" altLang="zh-CN" sz="2200"/>
              <a:t> do we </a:t>
            </a:r>
            <a:r>
              <a:rPr lang="en-US" altLang="zh-CN" sz="2200" b="1"/>
              <a:t>keep/remove</a:t>
            </a:r>
            <a:r>
              <a:rPr lang="en-US" altLang="zh-CN" sz="2200"/>
              <a:t>?)</a:t>
            </a:r>
          </a:p>
          <a:p>
            <a:pPr marL="0" indent="0">
              <a:buNone/>
            </a:pPr>
            <a:r>
              <a:rPr lang="en-US" altLang="zh-CN" sz="2200"/>
              <a:t>3. </a:t>
            </a:r>
            <a:r>
              <a:rPr lang="en-US" altLang="zh-CN" sz="2200" b="1"/>
              <a:t>Filtered </a:t>
            </a:r>
            <a:r>
              <a:rPr lang="en-US" altLang="zh-CN" sz="2200"/>
              <a:t>signal </a:t>
            </a:r>
          </a:p>
          <a:p>
            <a:pPr marL="0" indent="0">
              <a:buNone/>
            </a:pPr>
            <a:r>
              <a:rPr lang="en-US" altLang="zh-CN" sz="2200"/>
              <a:t>4. </a:t>
            </a:r>
            <a:r>
              <a:rPr lang="en-US" altLang="zh-CN" sz="2200" b="1">
                <a:sym typeface="+mn-ea"/>
              </a:rPr>
              <a:t>Fast-Fourier Transform (FFT)</a:t>
            </a:r>
            <a:r>
              <a:rPr lang="en-US" altLang="zh-CN" sz="2200">
                <a:sym typeface="+mn-ea"/>
              </a:rPr>
              <a:t> of</a:t>
            </a:r>
            <a:r>
              <a:rPr lang="en-US" altLang="zh-CN" sz="2200"/>
              <a:t> </a:t>
            </a:r>
            <a:r>
              <a:rPr lang="en-US" altLang="zh-CN" sz="2200" b="1"/>
              <a:t>filtered </a:t>
            </a:r>
            <a:r>
              <a:rPr lang="en-US" altLang="zh-CN" sz="2200"/>
              <a:t>signal</a:t>
            </a:r>
          </a:p>
          <a:p>
            <a:pPr marL="0" indent="0">
              <a:buNone/>
            </a:pPr>
            <a:r>
              <a:rPr lang="en-US" altLang="zh-CN" sz="2200"/>
              <a:t>Check if </a:t>
            </a:r>
            <a:r>
              <a:rPr lang="en-US" altLang="zh-CN" sz="2200" b="1"/>
              <a:t>filtered signal </a:t>
            </a:r>
            <a:r>
              <a:rPr lang="en-US" altLang="zh-CN" sz="2200"/>
              <a:t>&amp; </a:t>
            </a:r>
            <a:r>
              <a:rPr lang="en-US" altLang="zh-CN" sz="2200" b="1"/>
              <a:t>FFT plots</a:t>
            </a:r>
            <a:r>
              <a:rPr lang="en-US" altLang="zh-CN" sz="2200"/>
              <a:t> are what is desired</a:t>
            </a:r>
          </a:p>
        </p:txBody>
      </p:sp>
      <p:pic>
        <p:nvPicPr>
          <p:cNvPr id="4" name="图片 3" descr="FFT procedure"/>
          <p:cNvPicPr>
            <a:picLocks noChangeAspect="1"/>
          </p:cNvPicPr>
          <p:nvPr/>
        </p:nvPicPr>
        <p:blipFill>
          <a:blip r:embed="rId2"/>
          <a:srcRect l="31872" t="9403" r="18679" b="5692"/>
          <a:stretch>
            <a:fillRect/>
          </a:stretch>
        </p:blipFill>
        <p:spPr>
          <a:xfrm rot="5400000">
            <a:off x="7425055" y="896620"/>
            <a:ext cx="3917315" cy="504317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2586990" y="2878455"/>
            <a:ext cx="1183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 Original</a:t>
            </a: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2136140" y="6012180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2. FFT on original</a:t>
            </a: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8157845" y="6012180"/>
            <a:ext cx="1957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FFT on filtered</a:t>
            </a: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8522335" y="2878455"/>
            <a:ext cx="1228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3. Filtered</a:t>
            </a:r>
            <a:endParaRPr lang="zh-CN" altLang="en-US"/>
          </a:p>
        </p:txBody>
      </p:sp>
      <p:pic>
        <p:nvPicPr>
          <p:cNvPr id="11" name="图片 10" descr="8d3e60281c4fa8b3b34e80cb7ccb83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254115" y="3517900"/>
            <a:ext cx="5702935" cy="2449830"/>
          </a:xfrm>
          <a:prstGeom prst="rect">
            <a:avLst/>
          </a:prstGeom>
        </p:spPr>
      </p:pic>
      <p:pic>
        <p:nvPicPr>
          <p:cNvPr id="12" name="图片 11" descr="cd6ebed1688f85aa613a95261de9a3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4115" y="492760"/>
            <a:ext cx="5613400" cy="2385695"/>
          </a:xfrm>
          <a:prstGeom prst="rect">
            <a:avLst/>
          </a:prstGeom>
        </p:spPr>
      </p:pic>
      <p:pic>
        <p:nvPicPr>
          <p:cNvPr id="13" name="图片 12" descr="a828d0abb77cae243f64b4ca2e985a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885" y="3467735"/>
            <a:ext cx="5656580" cy="2447290"/>
          </a:xfrm>
          <a:prstGeom prst="rect">
            <a:avLst/>
          </a:prstGeom>
        </p:spPr>
      </p:pic>
      <p:pic>
        <p:nvPicPr>
          <p:cNvPr id="14" name="图片 13" descr="138d1c061efc8b6f3d0dbd27173675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50520" y="487045"/>
            <a:ext cx="5655945" cy="2391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555"/>
              <a:t>Filtering Basics: </a:t>
            </a:r>
            <a:br>
              <a:rPr lang="en-US" altLang="zh-CN" sz="3555"/>
            </a:br>
            <a:r>
              <a:rPr lang="en-US" altLang="zh-CN" sz="3555" b="1"/>
              <a:t>Finite Impulse Response (FIR)</a:t>
            </a:r>
            <a:r>
              <a:rPr lang="en-US" altLang="zh-CN" sz="3555"/>
              <a:t> vs </a:t>
            </a:r>
            <a:r>
              <a:rPr lang="en-US" altLang="zh-CN" sz="3555" b="1"/>
              <a:t>Infinite Impulse Response (IIR)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59180" y="1920875"/>
            <a:ext cx="4686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903730" y="1691005"/>
            <a:ext cx="299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Finite Impulse Response (FIR)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856730" y="1691005"/>
            <a:ext cx="3178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Infinite Impulse Response (IIR)</a:t>
            </a:r>
          </a:p>
        </p:txBody>
      </p:sp>
      <p:pic>
        <p:nvPicPr>
          <p:cNvPr id="12" name="图片 11" descr="FIR vs IIR"/>
          <p:cNvPicPr>
            <a:picLocks noChangeAspect="1"/>
          </p:cNvPicPr>
          <p:nvPr/>
        </p:nvPicPr>
        <p:blipFill>
          <a:blip r:embed="rId2"/>
          <a:srcRect r="57859"/>
          <a:stretch>
            <a:fillRect/>
          </a:stretch>
        </p:blipFill>
        <p:spPr>
          <a:xfrm>
            <a:off x="2136775" y="2059305"/>
            <a:ext cx="2625090" cy="3295650"/>
          </a:xfrm>
          <a:prstGeom prst="rect">
            <a:avLst/>
          </a:prstGeom>
        </p:spPr>
      </p:pic>
      <p:pic>
        <p:nvPicPr>
          <p:cNvPr id="13" name="图片 12" descr="FIR vs IIR"/>
          <p:cNvPicPr>
            <a:picLocks noChangeAspect="1"/>
          </p:cNvPicPr>
          <p:nvPr/>
        </p:nvPicPr>
        <p:blipFill>
          <a:blip r:embed="rId2"/>
          <a:srcRect l="42436"/>
          <a:stretch>
            <a:fillRect/>
          </a:stretch>
        </p:blipFill>
        <p:spPr>
          <a:xfrm>
            <a:off x="6856730" y="2059305"/>
            <a:ext cx="3585845" cy="32956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53565" y="5389880"/>
            <a:ext cx="343725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sym typeface="+mn-ea"/>
              </a:rPr>
              <a:t>Feed-forward only </a:t>
            </a:r>
            <a:r>
              <a:rPr lang="en-US" altLang="zh-CN" sz="1600">
                <a:sym typeface="+mn-ea"/>
              </a:rPr>
              <a:t>(no loops)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engineering</a:t>
            </a:r>
            <a:endParaRPr lang="en-US" altLang="zh-CN" sz="1600"/>
          </a:p>
          <a:p>
            <a:r>
              <a:rPr lang="en-US" altLang="zh-CN" sz="1600" b="1"/>
              <a:t>Easy to</a:t>
            </a:r>
            <a:r>
              <a:rPr lang="en-US" altLang="zh-CN" sz="1600"/>
              <a:t> </a:t>
            </a:r>
            <a:r>
              <a:rPr lang="en-US" altLang="zh-CN" sz="1600" b="1"/>
              <a:t>implement </a:t>
            </a:r>
            <a:r>
              <a:rPr lang="en-US" altLang="zh-CN" sz="1600"/>
              <a:t>in </a:t>
            </a:r>
            <a:r>
              <a:rPr lang="en-US" altLang="zh-CN" sz="1600" b="1"/>
              <a:t>hardware </a:t>
            </a:r>
            <a:r>
              <a:rPr lang="en-US" altLang="zh-CN" sz="1600"/>
              <a:t>due to </a:t>
            </a:r>
            <a:r>
              <a:rPr lang="en-US" altLang="zh-CN" sz="1600" b="1"/>
              <a:t>high precision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764020" y="5354955"/>
            <a:ext cx="37719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ym typeface="+mn-ea"/>
              </a:rPr>
              <a:t>Includes </a:t>
            </a:r>
            <a:r>
              <a:rPr lang="en-US" altLang="zh-CN" sz="1600" b="1">
                <a:sym typeface="+mn-ea"/>
              </a:rPr>
              <a:t>feed-back </a:t>
            </a:r>
            <a:r>
              <a:rPr lang="en-US" altLang="zh-CN" sz="1600">
                <a:sym typeface="+mn-ea"/>
              </a:rPr>
              <a:t>structure (</a:t>
            </a:r>
            <a:r>
              <a:rPr lang="en-US" altLang="zh-CN" sz="1600" b="1">
                <a:sym typeface="+mn-ea"/>
              </a:rPr>
              <a:t>loops</a:t>
            </a:r>
            <a:r>
              <a:rPr lang="en-US" altLang="zh-CN" sz="1600">
                <a:sym typeface="+mn-ea"/>
              </a:rPr>
              <a:t>)</a:t>
            </a:r>
            <a:endParaRPr lang="en-US" altLang="zh-CN" sz="1600"/>
          </a:p>
          <a:p>
            <a:r>
              <a:rPr lang="en-US" altLang="zh-CN" sz="1600"/>
              <a:t>Used in </a:t>
            </a:r>
            <a:r>
              <a:rPr lang="en-US" altLang="zh-CN" sz="1600" b="1"/>
              <a:t>theoretical research</a:t>
            </a:r>
            <a:endParaRPr lang="en-US" altLang="zh-CN" sz="1600"/>
          </a:p>
          <a:p>
            <a:r>
              <a:rPr lang="en-US" altLang="zh-CN" sz="1600"/>
              <a:t>Very </a:t>
            </a:r>
            <a:r>
              <a:rPr lang="en-US" altLang="zh-CN" sz="1600" b="1"/>
              <a:t>difficult to implement</a:t>
            </a:r>
            <a:r>
              <a:rPr lang="en-US" altLang="zh-CN" sz="1600"/>
              <a:t> in </a:t>
            </a:r>
            <a:r>
              <a:rPr lang="en-US" altLang="zh-CN" sz="1600" b="1"/>
              <a:t>hardware </a:t>
            </a:r>
            <a:r>
              <a:rPr lang="en-US" altLang="zh-CN" sz="1600"/>
              <a:t>(usually used in </a:t>
            </a:r>
            <a:r>
              <a:rPr lang="en-US" altLang="zh-CN" sz="1600" b="1"/>
              <a:t>software </a:t>
            </a:r>
            <a:r>
              <a:rPr lang="en-US" altLang="zh-CN" sz="1600"/>
              <a:t>such as </a:t>
            </a:r>
            <a:r>
              <a:rPr lang="en-US" altLang="zh-CN" sz="1600" b="1"/>
              <a:t>Python</a:t>
            </a:r>
            <a:r>
              <a:rPr lang="en-US" altLang="zh-CN" sz="1600"/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Low-Pass, High-Pass, Band-Pass, Band-Stop</a:t>
            </a:r>
          </a:p>
        </p:txBody>
      </p:sp>
      <p:pic>
        <p:nvPicPr>
          <p:cNvPr id="4" name="内容占位符 3" descr="Pas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25565" y="1844675"/>
            <a:ext cx="5103495" cy="3843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6630" y="1706245"/>
            <a:ext cx="518477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Low-pass</a:t>
            </a:r>
            <a:r>
              <a:rPr lang="en-US" altLang="zh-CN"/>
              <a:t>: Keep </a:t>
            </a:r>
            <a:r>
              <a:rPr lang="en-US" altLang="zh-CN" b="1"/>
              <a:t>low frequency</a:t>
            </a:r>
            <a:r>
              <a:rPr lang="en-US" altLang="zh-CN"/>
              <a:t> signal portions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High-pass</a:t>
            </a:r>
            <a:r>
              <a:rPr lang="en-US" altLang="zh-CN"/>
              <a:t>: Keep </a:t>
            </a:r>
            <a:r>
              <a:rPr lang="en-US" altLang="zh-CN" b="1"/>
              <a:t>high frequency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signal portions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Band-pass</a:t>
            </a:r>
            <a:r>
              <a:rPr lang="en-US" altLang="zh-CN"/>
              <a:t>: Keep signal portions in a </a:t>
            </a:r>
            <a:r>
              <a:rPr lang="en-US" altLang="zh-CN" b="1"/>
              <a:t>configured frequency 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/>
              <a:t>Band-stop</a:t>
            </a:r>
            <a:r>
              <a:rPr lang="en-US" altLang="zh-CN"/>
              <a:t>: </a:t>
            </a:r>
            <a:r>
              <a:rPr lang="en-US" altLang="zh-CN" b="1"/>
              <a:t>Remove </a:t>
            </a:r>
            <a:r>
              <a:rPr lang="en-US" altLang="zh-CN"/>
              <a:t>signal portions that are in </a:t>
            </a:r>
            <a:r>
              <a:rPr lang="en-US" altLang="zh-CN" b="1"/>
              <a:t>configured </a:t>
            </a:r>
            <a:r>
              <a:rPr lang="en-US" altLang="zh-CN" b="1">
                <a:sym typeface="+mn-ea"/>
              </a:rPr>
              <a:t>frequency </a:t>
            </a:r>
            <a:r>
              <a:rPr lang="en-US" altLang="zh-CN" b="1"/>
              <a:t>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/>
          </a:p>
        </p:txBody>
      </p:sp>
      <p:pic>
        <p:nvPicPr>
          <p:cNvPr id="7" name="内容占位符 3" descr="Pass"/>
          <p:cNvPicPr>
            <a:picLocks noChangeAspect="1"/>
          </p:cNvPicPr>
          <p:nvPr/>
        </p:nvPicPr>
        <p:blipFill>
          <a:blip r:embed="rId3"/>
          <a:srcRect t="50058" r="49919"/>
          <a:stretch>
            <a:fillRect/>
          </a:stretch>
        </p:blipFill>
        <p:spPr>
          <a:xfrm>
            <a:off x="1946275" y="3582035"/>
            <a:ext cx="2796540" cy="21062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8005" y="5626735"/>
            <a:ext cx="305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u="sng"/>
              <a:t>Note</a:t>
            </a:r>
            <a:r>
              <a:rPr lang="en-US" altLang="zh-CN"/>
              <a:t>: Make sure that </a:t>
            </a:r>
            <a:r>
              <a:rPr lang="en-US" altLang="zh-CN" b="1" u="sng"/>
              <a:t>configured bands </a:t>
            </a:r>
            <a:r>
              <a:rPr lang="en-US" altLang="zh-CN"/>
              <a:t>are </a:t>
            </a:r>
            <a:r>
              <a:rPr lang="en-US" altLang="zh-CN" b="1" u="sng"/>
              <a:t>wide enough</a:t>
            </a:r>
            <a:r>
              <a:rPr lang="en-US" altLang="zh-CN"/>
              <a:t>!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780-01B8-A698-CA16-8751AB8E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Filtering Basics: </a:t>
            </a:r>
            <a:br>
              <a:rPr lang="en-US" altLang="zh-CN" dirty="0">
                <a:sym typeface="+mn-ea"/>
              </a:rPr>
            </a:br>
            <a:r>
              <a:rPr lang="en-US" altLang="zh-CN" b="1" dirty="0">
                <a:sym typeface="+mn-ea"/>
              </a:rPr>
              <a:t>Bessel,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Butterworth,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Chebyshev,</a:t>
            </a:r>
            <a:r>
              <a:rPr lang="zh-CN" altLang="en-US" b="1" dirty="0">
                <a:sym typeface="+mn-ea"/>
              </a:rPr>
              <a:t> </a:t>
            </a:r>
            <a:r>
              <a:rPr lang="en-US" altLang="zh-CN" b="1" dirty="0">
                <a:sym typeface="+mn-ea"/>
              </a:rPr>
              <a:t>Elliptic</a:t>
            </a:r>
            <a:r>
              <a:rPr lang="zh-CN" altLang="en-US" b="1" dirty="0">
                <a:sym typeface="+mn-ea"/>
              </a:rPr>
              <a:t> </a:t>
            </a:r>
            <a:endParaRPr lang="en-US" dirty="0"/>
          </a:p>
        </p:txBody>
      </p:sp>
      <p:pic>
        <p:nvPicPr>
          <p:cNvPr id="10" name="Content Placeholder 9" descr="A diagram of a frequency&#10;&#10;Description automatically generated">
            <a:extLst>
              <a:ext uri="{FF2B5EF4-FFF2-40B4-BE49-F238E27FC236}">
                <a16:creationId xmlns:a16="http://schemas.microsoft.com/office/drawing/2014/main" id="{B0A15916-1C51-A20C-C1DB-78AEFF480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884" y="1899108"/>
            <a:ext cx="5399429" cy="3500319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E231A5-E460-2CB3-D452-0E79309D6646}"/>
              </a:ext>
            </a:extLst>
          </p:cNvPr>
          <p:cNvSpPr txBox="1"/>
          <p:nvPr/>
        </p:nvSpPr>
        <p:spPr>
          <a:xfrm>
            <a:off x="984738" y="1899108"/>
            <a:ext cx="558714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dirty="0"/>
              <a:t> </a:t>
            </a:r>
            <a:r>
              <a:rPr lang="en-US" altLang="zh-CN" sz="1600" dirty="0"/>
              <a:t>response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chemeClr val="accent2"/>
                </a:solidFill>
              </a:rPr>
              <a:t>Chebyshev</a:t>
            </a:r>
            <a:r>
              <a:rPr lang="zh-CN" altLang="en-US" sz="1600" b="1" dirty="0">
                <a:solidFill>
                  <a:schemeClr val="accent2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passband/stopband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C00000"/>
                </a:solidFill>
              </a:rPr>
              <a:t>Bessel</a:t>
            </a:r>
            <a:r>
              <a:rPr lang="zh-CN" altLang="en-US" sz="1600" b="1" dirty="0">
                <a:solidFill>
                  <a:srgbClr val="C00000"/>
                </a:solidFill>
              </a:rPr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maximally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flat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group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00B0F0"/>
                </a:solidFill>
              </a:rPr>
              <a:t>Elliptic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roll-up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with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ripple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b="1" dirty="0"/>
              <a:t>stopband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but</a:t>
            </a:r>
            <a:r>
              <a:rPr lang="zh-CN" altLang="en-US" sz="1600" dirty="0"/>
              <a:t> </a:t>
            </a:r>
            <a:r>
              <a:rPr lang="en-US" altLang="zh-CN" sz="1600" b="1" dirty="0"/>
              <a:t>steepest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roll-off</a:t>
            </a:r>
            <a:r>
              <a:rPr lang="zh-CN" altLang="en-US" sz="1600" b="1" dirty="0"/>
              <a:t> </a:t>
            </a:r>
            <a:r>
              <a:rPr lang="en-US" altLang="zh-CN" sz="1600" dirty="0"/>
              <a:t>achievable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given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/>
          </a:p>
          <a:p>
            <a:r>
              <a:rPr lang="en-US" altLang="zh-CN" sz="1600" b="1" dirty="0"/>
              <a:t>Patent</a:t>
            </a:r>
            <a:r>
              <a:rPr lang="zh-CN" altLang="en-US" sz="1600" dirty="0"/>
              <a:t> </a:t>
            </a:r>
            <a:r>
              <a:rPr lang="en-US" altLang="zh-CN" sz="1600" dirty="0"/>
              <a:t>uses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chemeClr val="accent6"/>
                </a:solidFill>
              </a:rPr>
              <a:t>Butterworth</a:t>
            </a:r>
            <a:r>
              <a:rPr lang="zh-CN" altLang="en-US" sz="1600" dirty="0"/>
              <a:t> </a:t>
            </a:r>
            <a:r>
              <a:rPr lang="en-US" altLang="zh-CN" sz="1600" dirty="0"/>
              <a:t>filter: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Smooth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frequency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response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passband</a:t>
            </a:r>
            <a:r>
              <a:rPr lang="zh-CN" altLang="en-US" sz="1600" b="1" dirty="0"/>
              <a:t> </a:t>
            </a:r>
            <a:r>
              <a:rPr lang="en-US" altLang="zh-CN" sz="1600" dirty="0"/>
              <a:t>(for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integrity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neural</a:t>
            </a:r>
            <a:r>
              <a:rPr lang="zh-CN" altLang="en-US" sz="1600" dirty="0"/>
              <a:t> </a:t>
            </a:r>
            <a:r>
              <a:rPr lang="en-US" altLang="zh-CN" sz="1600" dirty="0"/>
              <a:t>signals)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Roll-off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critical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Minimal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phase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shift</a:t>
            </a:r>
          </a:p>
          <a:p>
            <a:pPr marL="285750" indent="-285750">
              <a:buFontTx/>
              <a:buChar char="-"/>
            </a:pPr>
            <a:r>
              <a:rPr lang="en-US" altLang="zh-CN" sz="1600" b="1" dirty="0"/>
              <a:t>Computationally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efficient</a:t>
            </a:r>
          </a:p>
          <a:p>
            <a:pPr marL="285750" indent="-285750">
              <a:buFontTx/>
              <a:buChar char="-"/>
            </a:pPr>
            <a:r>
              <a:rPr lang="en-US" altLang="zh-CN" sz="1600" dirty="0"/>
              <a:t>Commonly</a:t>
            </a:r>
            <a:r>
              <a:rPr lang="zh-CN" altLang="en-US" sz="1600" dirty="0"/>
              <a:t> </a:t>
            </a:r>
            <a:r>
              <a:rPr lang="en-US" altLang="zh-CN" sz="1600" dirty="0"/>
              <a:t>used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b="1" dirty="0"/>
              <a:t>audio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applications,</a:t>
            </a:r>
            <a:r>
              <a:rPr lang="zh-CN" altLang="en-US" sz="1600" dirty="0"/>
              <a:t> </a:t>
            </a:r>
            <a:r>
              <a:rPr lang="en-US" altLang="zh-CN" sz="1600" b="1" dirty="0"/>
              <a:t>neural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signal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processing</a:t>
            </a:r>
          </a:p>
        </p:txBody>
      </p:sp>
    </p:spTree>
    <p:extLst>
      <p:ext uri="{BB962C8B-B14F-4D97-AF65-F5344CB8AC3E}">
        <p14:creationId xmlns:p14="http://schemas.microsoft.com/office/powerpoint/2010/main" val="803543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>
                <a:sym typeface="+mn-ea"/>
              </a:rPr>
              <a:t>Filtering Basics: </a:t>
            </a:r>
            <a:r>
              <a:rPr lang="en-US" altLang="zh-CN" b="1">
                <a:sym typeface="+mn-ea"/>
              </a:rPr>
              <a:t>Bode Plot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7170"/>
            <a:ext cx="4600575" cy="2971800"/>
          </a:xfrm>
        </p:spPr>
        <p:txBody>
          <a:bodyPr>
            <a:noAutofit/>
          </a:bodyPr>
          <a:lstStyle/>
          <a:p>
            <a:r>
              <a:rPr lang="en-US" altLang="zh-CN" sz="1900"/>
              <a:t>Used for</a:t>
            </a:r>
            <a:r>
              <a:rPr lang="en-US" altLang="zh-CN" sz="1900" b="1"/>
              <a:t> amplitude and frequency analysis</a:t>
            </a:r>
            <a:r>
              <a:rPr lang="en-US" altLang="zh-CN" sz="1900"/>
              <a:t> </a:t>
            </a:r>
          </a:p>
          <a:p>
            <a:r>
              <a:rPr lang="en-US" altLang="zh-CN" sz="1900"/>
              <a:t>Obtained from </a:t>
            </a:r>
            <a:r>
              <a:rPr lang="en-US" altLang="zh-CN" sz="1900" b="1" u="sng"/>
              <a:t>transfer function</a:t>
            </a:r>
            <a:r>
              <a:rPr lang="en-US" altLang="zh-CN" sz="1900"/>
              <a:t> </a:t>
            </a:r>
            <a:r>
              <a:rPr lang="en-US" altLang="zh-CN" sz="1900" b="1"/>
              <a:t>params b (b0, b1, b2)</a:t>
            </a:r>
            <a:r>
              <a:rPr lang="en-US" altLang="zh-CN" sz="1900"/>
              <a:t> and </a:t>
            </a:r>
            <a:r>
              <a:rPr lang="en-US" altLang="zh-CN" sz="1900" b="1"/>
              <a:t>a (a1, a2)</a:t>
            </a:r>
            <a:r>
              <a:rPr lang="en-US" altLang="zh-CN" sz="1900"/>
              <a:t> </a:t>
            </a:r>
            <a:endParaRPr lang="en-US" altLang="zh-CN" sz="1900" b="1"/>
          </a:p>
          <a:p>
            <a:r>
              <a:rPr lang="en-US" altLang="zh-CN" sz="1900" b="1"/>
              <a:t>2 separate plots</a:t>
            </a:r>
            <a:r>
              <a:rPr lang="en-US" altLang="zh-CN" sz="1900"/>
              <a:t>: </a:t>
            </a:r>
            <a:r>
              <a:rPr lang="en-US" altLang="zh-CN" sz="1900" b="1"/>
              <a:t>magnitude </a:t>
            </a:r>
            <a:r>
              <a:rPr lang="en-US" altLang="zh-CN" sz="1900"/>
              <a:t>and </a:t>
            </a:r>
            <a:r>
              <a:rPr lang="en-US" altLang="zh-CN" sz="1900" b="1"/>
              <a:t>phase </a:t>
            </a:r>
            <a:endParaRPr lang="en-US" altLang="zh-CN" sz="1900"/>
          </a:p>
          <a:p>
            <a:r>
              <a:rPr lang="en-US" altLang="zh-CN" sz="1900"/>
              <a:t>Used in </a:t>
            </a:r>
            <a:r>
              <a:rPr lang="en-US" altLang="zh-CN" sz="1900" b="1"/>
              <a:t>engineering</a:t>
            </a:r>
          </a:p>
          <a:p>
            <a:r>
              <a:rPr lang="en-US" altLang="zh-CN" sz="1900" b="1"/>
              <a:t>Nyquist </a:t>
            </a:r>
            <a:r>
              <a:rPr lang="en-US" altLang="zh-CN" sz="1900"/>
              <a:t>plot- used in </a:t>
            </a:r>
            <a:r>
              <a:rPr lang="en-US" altLang="zh-CN" sz="1900" b="1"/>
              <a:t>research/academia </a:t>
            </a:r>
            <a:r>
              <a:rPr lang="en-US" altLang="zh-CN" sz="1900"/>
              <a:t>(magnitude + phase plots all in one)</a:t>
            </a:r>
          </a:p>
          <a:p>
            <a:endParaRPr lang="en-US" altLang="zh-CN" sz="1700" b="1"/>
          </a:p>
        </p:txBody>
      </p:sp>
      <p:pic>
        <p:nvPicPr>
          <p:cNvPr id="4" name="图片 3" descr="764864f51d78d50f00a05e475b9a6f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466080"/>
            <a:ext cx="3764280" cy="942975"/>
          </a:xfrm>
          <a:prstGeom prst="rect">
            <a:avLst/>
          </a:prstGeom>
        </p:spPr>
      </p:pic>
      <p:pic>
        <p:nvPicPr>
          <p:cNvPr id="6" name="图片 5" descr="09ed08ad5d4452ef9926d2d769f9f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09770"/>
            <a:ext cx="4720590" cy="956310"/>
          </a:xfrm>
          <a:prstGeom prst="rect">
            <a:avLst/>
          </a:prstGeom>
        </p:spPr>
      </p:pic>
      <p:pic>
        <p:nvPicPr>
          <p:cNvPr id="7" name="图片 6" descr="5faaedc2194d776cd638ebd8b75b1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0875" y="915035"/>
            <a:ext cx="4636135" cy="55448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Filtering: Where do the params come from?</a:t>
            </a:r>
          </a:p>
        </p:txBody>
      </p:sp>
      <p:pic>
        <p:nvPicPr>
          <p:cNvPr id="4" name="内容占位符 3" descr="Params from Bode Graph"/>
          <p:cNvPicPr>
            <a:picLocks noGrp="1" noChangeAspect="1"/>
          </p:cNvPicPr>
          <p:nvPr>
            <p:ph idx="1"/>
          </p:nvPr>
        </p:nvPicPr>
        <p:blipFill>
          <a:blip r:embed="rId2"/>
          <a:srcRect l="8621" t="11630" b="28104"/>
          <a:stretch>
            <a:fillRect/>
          </a:stretch>
        </p:blipFill>
        <p:spPr>
          <a:xfrm>
            <a:off x="603250" y="1626235"/>
            <a:ext cx="8152765" cy="4031615"/>
          </a:xfrm>
          <a:prstGeom prst="rect">
            <a:avLst/>
          </a:prstGeom>
        </p:spPr>
      </p:pic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3"/>
          <a:srcRect l="71710" t="50170" b="12826"/>
          <a:stretch>
            <a:fillRect/>
          </a:stretch>
        </p:blipFill>
        <p:spPr>
          <a:xfrm>
            <a:off x="9315450" y="1360805"/>
            <a:ext cx="2317750" cy="2107565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5427345" y="2806700"/>
            <a:ext cx="644525" cy="115506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108065" y="3282950"/>
            <a:ext cx="2313305" cy="639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500" b="1">
                <a:solidFill>
                  <a:srgbClr val="FF0000"/>
                </a:solidFill>
              </a:rPr>
              <a:t>generated hyperparams </a:t>
            </a:r>
            <a:r>
              <a:rPr lang="en-US" altLang="zh-CN" sz="1500">
                <a:solidFill>
                  <a:srgbClr val="FF0000"/>
                </a:solidFill>
              </a:rPr>
              <a:t>from </a:t>
            </a:r>
            <a:r>
              <a:rPr lang="en-US" altLang="zh-CN" sz="1500" b="1">
                <a:solidFill>
                  <a:srgbClr val="FF0000"/>
                </a:solidFill>
              </a:rPr>
              <a:t>Bode graph/transfer function!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9245" y="3832860"/>
            <a:ext cx="236029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Normally</a:t>
            </a:r>
            <a:r>
              <a:rPr lang="en-US" altLang="zh-CN"/>
              <a:t>, you would want to</a:t>
            </a:r>
            <a:r>
              <a:rPr lang="en-US" altLang="zh-CN" b="1"/>
              <a:t> obtain the params b, a</a:t>
            </a:r>
            <a:r>
              <a:rPr lang="en-US" altLang="zh-CN"/>
              <a:t> from the </a:t>
            </a:r>
            <a:r>
              <a:rPr lang="en-US" altLang="zh-CN" b="1"/>
              <a:t>IIR filter</a:t>
            </a:r>
            <a:r>
              <a:rPr lang="en-US" altLang="zh-CN"/>
              <a:t> </a:t>
            </a:r>
            <a:r>
              <a:rPr lang="en-US" altLang="zh-CN" b="1"/>
              <a:t>itself </a:t>
            </a:r>
            <a:r>
              <a:rPr lang="en-US" altLang="zh-CN"/>
              <a:t>to plot the Bode graph, instead of copying parameters.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/>
              <a:t>Key information </a:t>
            </a:r>
            <a:r>
              <a:rPr lang="en-US" altLang="zh-CN"/>
              <a:t>of neural activity</a:t>
            </a:r>
            <a:r>
              <a:rPr lang="en-US" altLang="zh-CN" b="1"/>
              <a:t> </a:t>
            </a:r>
            <a:r>
              <a:rPr lang="en-US" altLang="zh-CN"/>
              <a:t>can be identified based on </a:t>
            </a:r>
            <a:r>
              <a:rPr lang="en-US" altLang="zh-CN" b="1"/>
              <a:t>neuron spikes</a:t>
            </a:r>
            <a:r>
              <a:rPr lang="en-US" altLang="zh-CN"/>
              <a:t> - action potential in neuron</a:t>
            </a:r>
          </a:p>
          <a:p>
            <a:r>
              <a:rPr lang="en-US" altLang="zh-CN" b="1"/>
              <a:t>Spikes </a:t>
            </a:r>
            <a:r>
              <a:rPr lang="en-US" altLang="zh-CN"/>
              <a:t>- </a:t>
            </a:r>
            <a:r>
              <a:rPr lang="en-US" altLang="zh-CN" b="1"/>
              <a:t>characteristic rises</a:t>
            </a:r>
            <a:r>
              <a:rPr lang="en-US" altLang="zh-CN"/>
              <a:t> in </a:t>
            </a:r>
            <a:r>
              <a:rPr lang="en-US" altLang="zh-CN" b="1"/>
              <a:t>voltage </a:t>
            </a:r>
            <a:r>
              <a:rPr lang="en-US" altLang="zh-CN"/>
              <a:t>across </a:t>
            </a:r>
            <a:r>
              <a:rPr lang="en-US" altLang="zh-CN" b="1"/>
              <a:t>plasma membrane</a:t>
            </a:r>
            <a:r>
              <a:rPr lang="en-US" altLang="zh-CN"/>
              <a:t> in cell, caused by </a:t>
            </a:r>
            <a:r>
              <a:rPr lang="en-US" altLang="zh-CN" b="1"/>
              <a:t>depolarization + repolarization</a:t>
            </a:r>
            <a:r>
              <a:rPr lang="en-US" altLang="zh-CN"/>
              <a:t> in membrane</a:t>
            </a:r>
          </a:p>
          <a:p>
            <a:r>
              <a:rPr lang="en-US" altLang="zh-CN"/>
              <a:t>Extant methods:</a:t>
            </a:r>
          </a:p>
          <a:p>
            <a:pPr lvl="1"/>
            <a:r>
              <a:rPr lang="en-US" altLang="zh-CN"/>
              <a:t>Total voltage exceeding some threshold - lots of false positives</a:t>
            </a:r>
          </a:p>
          <a:p>
            <a:pPr lvl="1"/>
            <a:r>
              <a:rPr lang="en-US" altLang="zh-CN"/>
              <a:t>Machine learning - very expensive, great deal of power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 Smooth Signal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95900" cy="4351655"/>
          </a:xfrm>
        </p:spPr>
        <p:txBody>
          <a:bodyPr/>
          <a:lstStyle/>
          <a:p>
            <a:r>
              <a:rPr lang="en-US" altLang="zh-CN" b="1"/>
              <a:t>Smoothing </a:t>
            </a:r>
            <a:r>
              <a:rPr lang="en-US" altLang="zh-CN"/>
              <a:t>- </a:t>
            </a:r>
            <a:r>
              <a:rPr lang="en-US" altLang="zh-CN" b="1"/>
              <a:t>remove system noise</a:t>
            </a:r>
            <a:r>
              <a:rPr lang="en-US" altLang="zh-CN"/>
              <a:t> for </a:t>
            </a:r>
            <a:r>
              <a:rPr lang="en-US" altLang="zh-CN" b="1"/>
              <a:t>unbiased estimation </a:t>
            </a:r>
            <a:r>
              <a:rPr lang="en-US" altLang="zh-CN"/>
              <a:t>and </a:t>
            </a:r>
            <a:r>
              <a:rPr lang="en-US" altLang="zh-CN" b="1"/>
              <a:t>better quality data</a:t>
            </a:r>
            <a:endParaRPr lang="en-US" altLang="zh-CN"/>
          </a:p>
          <a:p>
            <a:r>
              <a:rPr lang="en-US" altLang="zh-CN"/>
              <a:t>Uses </a:t>
            </a:r>
            <a:r>
              <a:rPr lang="en-US" altLang="zh-CN" b="1"/>
              <a:t>modern control theory</a:t>
            </a:r>
            <a:endParaRPr lang="en-US" altLang="zh-CN"/>
          </a:p>
          <a:p>
            <a:r>
              <a:rPr lang="en-US" altLang="zh-CN" b="1"/>
              <a:t>Exponential Smoothing </a:t>
            </a:r>
            <a:r>
              <a:rPr lang="en-US" altLang="zh-CN"/>
              <a:t>- captures </a:t>
            </a:r>
            <a:r>
              <a:rPr lang="en-US" altLang="zh-CN" b="1"/>
              <a:t>non-linearity (e.g., spikes)</a:t>
            </a:r>
            <a:r>
              <a:rPr lang="en-US" altLang="zh-CN"/>
              <a:t> in data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6561935" y="187035"/>
            <a:ext cx="5333674" cy="3983011"/>
            <a:chOff x="9311" y="345"/>
            <a:chExt cx="9399" cy="6853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1" y="345"/>
              <a:ext cx="9399" cy="6853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6289" y="1850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original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85" y="1269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smoothed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450" y="1997"/>
              <a:ext cx="183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/>
                <a:t>trend</a:t>
              </a:r>
            </a:p>
          </p:txBody>
        </p:sp>
      </p:grpSp>
      <p:pic>
        <p:nvPicPr>
          <p:cNvPr id="8" name="图片 7" descr="f08517207784876549d463405e9ad3b"/>
          <p:cNvPicPr>
            <a:picLocks noChangeAspect="1"/>
          </p:cNvPicPr>
          <p:nvPr/>
        </p:nvPicPr>
        <p:blipFill>
          <a:blip r:embed="rId3"/>
          <a:srcRect l="9906" t="48231" r="8582" b="36519"/>
          <a:stretch>
            <a:fillRect/>
          </a:stretch>
        </p:blipFill>
        <p:spPr>
          <a:xfrm>
            <a:off x="6663690" y="4335780"/>
            <a:ext cx="5130165" cy="2078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Single </a:t>
            </a:r>
            <a:r>
              <a:rPr lang="en-US" altLang="zh-CN"/>
              <a:t>Exponential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</p:spPr>
            <p:txBody>
              <a:bodyPr/>
              <a:lstStyle/>
              <a:p>
                <a:r>
                  <a:rPr lang="en-US" altLang="zh-CN" sz="2000" b="1"/>
                  <a:t>More recent </a:t>
                </a:r>
                <a:r>
                  <a:rPr lang="en-US" altLang="zh-CN" sz="2000"/>
                  <a:t>data points - </a:t>
                </a:r>
                <a:r>
                  <a:rPr lang="en-US" altLang="zh-CN" sz="2000" b="1"/>
                  <a:t>bigger weight</a:t>
                </a:r>
                <a:r>
                  <a:rPr lang="en-US" altLang="zh-CN" sz="2000"/>
                  <a:t> than the ones further in the past</a:t>
                </a:r>
                <a:endParaRPr lang="en-US" altLang="zh-CN" sz="2000" b="1"/>
              </a:p>
              <a:p>
                <a:r>
                  <a:rPr lang="en-US" altLang="zh-CN" sz="2000" b="1"/>
                  <a:t>No seasonality or trends</a:t>
                </a:r>
              </a:p>
              <a:p>
                <a:r>
                  <a:rPr lang="en-US" altLang="zh-CN" sz="2000"/>
                  <a:t>1 hyperparam (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/>
                  <a:t> from 0-1) to control </a:t>
                </a:r>
                <a:r>
                  <a:rPr lang="en-US" altLang="zh-CN" sz="2000" b="1"/>
                  <a:t>how much emphasis </a:t>
                </a:r>
                <a:r>
                  <a:rPr lang="en-US" altLang="zh-CN" sz="2000"/>
                  <a:t>to put on</a:t>
                </a:r>
                <a:r>
                  <a:rPr lang="en-US" altLang="zh-CN" sz="2000" b="1"/>
                  <a:t> recent data points </a:t>
                </a:r>
                <a:endParaRPr lang="en-US" altLang="zh-CN" sz="2000"/>
              </a:p>
              <a:p>
                <a:r>
                  <a:rPr lang="en-US" altLang="zh-CN" sz="2000"/>
                  <a:t>Used in </a:t>
                </a:r>
                <a:r>
                  <a:rPr lang="en-US" altLang="zh-CN" sz="2000" b="1"/>
                  <a:t>short-term prediction </a:t>
                </a:r>
                <a:r>
                  <a:rPr lang="en-US" altLang="zh-CN" sz="2000"/>
                  <a:t>(older history gets eliminated)</a:t>
                </a:r>
              </a:p>
              <a:p>
                <a:r>
                  <a:rPr lang="en-US" altLang="zh-CN" sz="2000"/>
                  <a:t>Prone to </a:t>
                </a:r>
                <a:r>
                  <a:rPr lang="en-US" altLang="zh-CN" sz="2000" b="1"/>
                  <a:t>lagging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35" y="1691005"/>
                <a:ext cx="528828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c12d8bc441b472b36037094b9860b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490345"/>
            <a:ext cx="5081270" cy="2192020"/>
          </a:xfrm>
          <a:prstGeom prst="rect">
            <a:avLst/>
          </a:prstGeom>
        </p:spPr>
      </p:pic>
      <p:pic>
        <p:nvPicPr>
          <p:cNvPr id="9" name="图片 8" descr="3d73fc4fb94073c77d1b2afe0ab33fd"/>
          <p:cNvPicPr>
            <a:picLocks noChangeAspect="1"/>
          </p:cNvPicPr>
          <p:nvPr/>
        </p:nvPicPr>
        <p:blipFill>
          <a:blip r:embed="rId4"/>
          <a:srcRect t="64718" r="68760" b="9231"/>
          <a:stretch>
            <a:fillRect/>
          </a:stretch>
        </p:blipFill>
        <p:spPr>
          <a:xfrm>
            <a:off x="1465580" y="5696585"/>
            <a:ext cx="2719705" cy="322580"/>
          </a:xfrm>
          <a:prstGeom prst="rect">
            <a:avLst/>
          </a:prstGeom>
        </p:spPr>
      </p:pic>
      <p:pic>
        <p:nvPicPr>
          <p:cNvPr id="10" name="图片 9" descr="3d73fc4fb94073c77d1b2afe0ab33fd"/>
          <p:cNvPicPr>
            <a:picLocks noChangeAspect="1"/>
          </p:cNvPicPr>
          <p:nvPr/>
        </p:nvPicPr>
        <p:blipFill>
          <a:blip r:embed="rId4"/>
          <a:srcRect l="30686" t="66410" r="810" b="8103"/>
          <a:stretch>
            <a:fillRect/>
          </a:stretch>
        </p:blipFill>
        <p:spPr>
          <a:xfrm>
            <a:off x="394970" y="6019165"/>
            <a:ext cx="5963920" cy="315595"/>
          </a:xfrm>
          <a:prstGeom prst="rect">
            <a:avLst/>
          </a:prstGeom>
        </p:spPr>
      </p:pic>
      <p:pic>
        <p:nvPicPr>
          <p:cNvPr id="11" name="图片 10" descr="1091ef4a1151514640d7bf39788bc8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15" y="4883150"/>
            <a:ext cx="408622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Double (Linear)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Incorporates </a:t>
                </a:r>
                <a:r>
                  <a:rPr lang="en-US" altLang="zh-CN" sz="2000" b="1"/>
                  <a:t>level </a:t>
                </a:r>
                <a:r>
                  <a:rPr lang="en-US" altLang="zh-CN" sz="2000"/>
                  <a:t>(smoothed value of signal)  </a:t>
                </a:r>
                <a:r>
                  <a:rPr lang="en-US" altLang="zh-CN" sz="2000" b="1"/>
                  <a:t>and trend </a:t>
                </a:r>
                <a:r>
                  <a:rPr lang="en-US" altLang="zh-CN" sz="2000"/>
                  <a:t>(how data </a:t>
                </a:r>
                <a:r>
                  <a:rPr lang="en-US" altLang="zh-CN" sz="2000" b="1"/>
                  <a:t>progresses over time</a:t>
                </a:r>
                <a:r>
                  <a:rPr lang="en-US" altLang="zh-CN" sz="2000"/>
                  <a:t>)</a:t>
                </a:r>
                <a:endParaRPr lang="en-US" altLang="zh-CN" sz="2000" b="1"/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2 hyperparams</a:t>
                </a:r>
                <a:r>
                  <a:rPr lang="en-US" altLang="zh-CN" sz="2000"/>
                  <a:t> (in range 0-1):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level </a:t>
                </a:r>
                <a:r>
                  <a:rPr lang="en-US" altLang="zh-CN" sz="1710"/>
                  <a:t>of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/>
                  <a:t> - controls </a:t>
                </a:r>
                <a:r>
                  <a:rPr lang="en-US" altLang="zh-CN" sz="1710" b="1"/>
                  <a:t>trend </a:t>
                </a:r>
                <a:r>
                  <a:rPr lang="en-US" altLang="zh-CN" sz="1710"/>
                  <a:t>of data</a:t>
                </a:r>
              </a:p>
              <a:p>
                <a:pPr lvl="0"/>
                <a:r>
                  <a:rPr lang="en-US" altLang="zh-CN" sz="1995" b="1"/>
                  <a:t>Trend </a:t>
                </a:r>
                <a:r>
                  <a:rPr lang="en-US" altLang="zh-CN" sz="1995"/>
                  <a:t>can be</a:t>
                </a:r>
                <a:r>
                  <a:rPr lang="en-US" altLang="zh-CN" sz="1995" b="1"/>
                  <a:t> additive (linear) </a:t>
                </a:r>
                <a:r>
                  <a:rPr lang="en-US" altLang="zh-CN" sz="1995"/>
                  <a:t>or </a:t>
                </a:r>
                <a:r>
                  <a:rPr lang="en-US" altLang="zh-CN" sz="1995" b="1"/>
                  <a:t>multiplicative (exponential)</a:t>
                </a:r>
                <a:endParaRPr lang="en-US" altLang="zh-CN" sz="1995"/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 Double Exponential Smoothing</a:t>
                </a:r>
                <a:r>
                  <a:rPr lang="en-US" altLang="zh-CN" sz="2000"/>
                  <a:t> (</a:t>
                </a:r>
                <a:r>
                  <a:rPr lang="en-US" altLang="zh-CN" sz="2000" b="1">
                    <a:sym typeface="+mn-ea"/>
                  </a:rPr>
                  <a:t>additive trend </a:t>
                </a:r>
                <a:r>
                  <a:rPr lang="en-US" altLang="zh-CN" sz="2000" b="1"/>
                  <a:t>shown on right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 descr="5fff7a3aaf5c44136bb5de0019112a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915" y="3834130"/>
            <a:ext cx="4210050" cy="2343150"/>
          </a:xfrm>
          <a:prstGeom prst="rect">
            <a:avLst/>
          </a:prstGeom>
        </p:spPr>
      </p:pic>
      <p:pic>
        <p:nvPicPr>
          <p:cNvPr id="5" name="图片 4" descr="8c20940e29c329a9be9f3d4beba20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790" y="1415415"/>
            <a:ext cx="5382895" cy="232219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Triple Exponential Smoothing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000"/>
                  <a:t>Incorprates </a:t>
                </a:r>
                <a:r>
                  <a:rPr lang="en-US" altLang="zh-CN" sz="2000" b="1"/>
                  <a:t>level, trend, AND seasonality </a:t>
                </a:r>
                <a:r>
                  <a:rPr lang="en-US" altLang="zh-CN" sz="2000"/>
                  <a:t>(</a:t>
                </a:r>
                <a:r>
                  <a:rPr lang="en-US" altLang="zh-CN" sz="2000" b="1"/>
                  <a:t>regular, predictable </a:t>
                </a:r>
                <a:r>
                  <a:rPr lang="en-US" altLang="zh-CN" sz="2000"/>
                  <a:t>changes occurring </a:t>
                </a:r>
                <a:r>
                  <a:rPr lang="en-US" altLang="zh-CN" sz="2000" b="1"/>
                  <a:t>every time period</a:t>
                </a:r>
                <a:r>
                  <a:rPr lang="en-US" altLang="zh-CN" sz="2000"/>
                  <a:t>)</a:t>
                </a:r>
              </a:p>
              <a:p>
                <a:r>
                  <a:rPr lang="en-US" altLang="zh-CN" sz="2000"/>
                  <a:t>Normally </a:t>
                </a:r>
                <a:r>
                  <a:rPr lang="en-US" altLang="zh-CN" sz="2000" b="1"/>
                  <a:t>3 hyperparams</a:t>
                </a:r>
                <a:r>
                  <a:rPr lang="en-US" altLang="zh-CN" sz="2000"/>
                  <a:t> (in range 0-1):</a:t>
                </a:r>
                <a:r>
                  <a:rPr lang="en-US" altLang="zh-CN" sz="2000" b="1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level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1710">
                    <a:sym typeface="+mn-ea"/>
                  </a:rPr>
                  <a:t> - controls </a:t>
                </a:r>
                <a:r>
                  <a:rPr lang="en-US" altLang="zh-CN" sz="1710" b="1">
                    <a:sym typeface="+mn-ea"/>
                  </a:rPr>
                  <a:t>trend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710" b="1" i="1">
                        <a:latin typeface="Cambria Math" panose="02040503050406030204" charset="0"/>
                        <a:cs typeface="Cambria Math" panose="02040503050406030204" charset="0"/>
                      </a:rPr>
                      <m:t>𝜸</m:t>
                    </m:r>
                  </m:oMath>
                </a14:m>
                <a:r>
                  <a:rPr lang="en-US" altLang="zh-CN" sz="1710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 altLang="zh-CN" sz="1710">
                    <a:sym typeface="+mn-ea"/>
                  </a:rPr>
                  <a:t>- controls </a:t>
                </a:r>
                <a:r>
                  <a:rPr lang="en-US" altLang="zh-CN" sz="1710" b="1">
                    <a:sym typeface="+mn-ea"/>
                  </a:rPr>
                  <a:t>seasonality </a:t>
                </a:r>
                <a:r>
                  <a:rPr lang="en-US" altLang="zh-CN" sz="1710">
                    <a:sym typeface="+mn-ea"/>
                  </a:rPr>
                  <a:t>of data</a:t>
                </a:r>
                <a:endParaRPr lang="en-US" altLang="zh-CN" sz="1710" b="1"/>
              </a:p>
              <a:p>
                <a:r>
                  <a:rPr lang="en-US" altLang="zh-CN" sz="2000" b="1"/>
                  <a:t>Seasonality </a:t>
                </a:r>
                <a:r>
                  <a:rPr lang="en-US" altLang="zh-CN" sz="2000"/>
                  <a:t>can be </a:t>
                </a:r>
                <a:r>
                  <a:rPr lang="en-US" altLang="zh-CN" sz="2000" b="1"/>
                  <a:t>additive or multiplicative</a:t>
                </a:r>
              </a:p>
              <a:p>
                <a:r>
                  <a:rPr lang="en-US" altLang="zh-CN" sz="2000"/>
                  <a:t>Most common: </a:t>
                </a:r>
                <a:r>
                  <a:rPr lang="en-US" altLang="zh-CN" sz="2000" b="1"/>
                  <a:t>Holt-Winters Exponential Smoothing (additive seasonality + trend </a:t>
                </a:r>
                <a:r>
                  <a:rPr lang="en-US" altLang="zh-CN" sz="2000" b="1">
                    <a:sym typeface="+mn-ea"/>
                  </a:rPr>
                  <a:t>shown in right</a:t>
                </a:r>
                <a:r>
                  <a:rPr lang="en-US" altLang="zh-CN" sz="2000" b="1"/>
                  <a:t>) </a:t>
                </a:r>
              </a:p>
              <a:p>
                <a:endParaRPr lang="en-US" altLang="zh-CN" sz="2000" b="1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62a22eb907fd91bbfc49cbae10403c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400" y="1259840"/>
            <a:ext cx="4895850" cy="211201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76090" y="3281680"/>
            <a:ext cx="7736840" cy="3377565"/>
            <a:chOff x="6440" y="5168"/>
            <a:chExt cx="12478" cy="5500"/>
          </a:xfrm>
        </p:grpSpPr>
        <p:pic>
          <p:nvPicPr>
            <p:cNvPr id="12" name="图片 11" descr="62cd02e149f3bfbc3390da4f177abc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87" y="5168"/>
              <a:ext cx="8190" cy="4065"/>
            </a:xfrm>
            <a:prstGeom prst="rect">
              <a:avLst/>
            </a:prstGeom>
          </p:spPr>
        </p:pic>
        <p:pic>
          <p:nvPicPr>
            <p:cNvPr id="14" name="图片 13" descr="bf005b9fa3ab941691df1b3c5bd78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0" y="9233"/>
              <a:ext cx="5835" cy="495"/>
            </a:xfrm>
            <a:prstGeom prst="rect">
              <a:avLst/>
            </a:prstGeom>
          </p:spPr>
        </p:pic>
        <p:pic>
          <p:nvPicPr>
            <p:cNvPr id="15" name="图片 14" descr="dbcfbef46996e6127f652c6276f47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484" y="9314"/>
              <a:ext cx="6435" cy="435"/>
            </a:xfrm>
            <a:prstGeom prst="rect">
              <a:avLst/>
            </a:prstGeom>
          </p:spPr>
        </p:pic>
        <p:pic>
          <p:nvPicPr>
            <p:cNvPr id="16" name="图片 15" descr="fd6134732b59cb2c7a34df6ff5b967e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" y="9728"/>
              <a:ext cx="4875" cy="480"/>
            </a:xfrm>
            <a:prstGeom prst="rect">
              <a:avLst/>
            </a:prstGeom>
          </p:spPr>
        </p:pic>
        <p:pic>
          <p:nvPicPr>
            <p:cNvPr id="17" name="图片 16" descr="e20547bf7d1d406038744147628b21c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00" y="10264"/>
              <a:ext cx="5415" cy="405"/>
            </a:xfrm>
            <a:prstGeom prst="rect">
              <a:avLst/>
            </a:prstGeom>
          </p:spPr>
        </p:pic>
        <p:pic>
          <p:nvPicPr>
            <p:cNvPr id="18" name="图片 17" descr="8064b12dbb8f8f7c0600b5e56cfadb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484" y="9749"/>
              <a:ext cx="4380" cy="4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Brown’s Double Exponential Smoothing (used in patent)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</p:spPr>
            <p:txBody>
              <a:bodyPr/>
              <a:lstStyle/>
              <a:p>
                <a:r>
                  <a:rPr lang="en-US" altLang="zh-CN" sz="2400"/>
                  <a:t>Uses only </a:t>
                </a:r>
                <a:r>
                  <a:rPr lang="en-US" altLang="zh-CN" sz="2400" b="1"/>
                  <a:t>one (1) hyperparam</a:t>
                </a:r>
                <a:r>
                  <a:rPr lang="en-US" altLang="zh-CN" sz="2400"/>
                  <a:t> (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2400"/>
                  <a:t>) to tune </a:t>
                </a:r>
                <a:r>
                  <a:rPr lang="en-US" altLang="zh-CN" sz="2400" b="1"/>
                  <a:t>BOTH level and trend</a:t>
                </a:r>
              </a:p>
              <a:p>
                <a:r>
                  <a:rPr lang="en-US" altLang="zh-CN" sz="2400" b="1"/>
                  <a:t>No seasonality</a:t>
                </a:r>
                <a:r>
                  <a:rPr lang="en-US" altLang="zh-CN" sz="2400"/>
                  <a:t> involved (spikes may occur at</a:t>
                </a:r>
                <a:r>
                  <a:rPr lang="en-US" altLang="zh-CN" sz="2400" b="1"/>
                  <a:t> ANY</a:t>
                </a:r>
                <a:r>
                  <a:rPr lang="en-US" altLang="zh-CN" sz="2400"/>
                  <a:t> time)</a:t>
                </a:r>
              </a:p>
              <a:p>
                <a:r>
                  <a:rPr lang="en-US" altLang="zh-CN" sz="2400" b="1"/>
                  <a:t>Used in this patent</a:t>
                </a:r>
              </a:p>
              <a:p>
                <a:r>
                  <a:rPr lang="en-US" altLang="zh-CN" sz="2400"/>
                  <a:t>Notebook uses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sz="2400" i="1">
                        <a:latin typeface="Cambria Math" panose="02040503050406030204" charset="0"/>
                        <a:cs typeface="Cambria Math" panose="02040503050406030204" charset="0"/>
                      </a:rPr>
                      <m:t>=0.1</m:t>
                    </m:r>
                  </m:oMath>
                </a14:m>
                <a:endParaRPr lang="en-US" altLang="zh-CN" sz="2400"/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 descr="2168419cd4f35151fd778d0b58c9e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5475"/>
            <a:ext cx="59912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b2465b3a187895ccb917fabd671bd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640" y="623570"/>
            <a:ext cx="9062085" cy="5610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 Identify fit values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i.e., identify </a:t>
            </a:r>
            <a:r>
              <a:rPr lang="en-US" altLang="zh-CN" b="1"/>
              <a:t>local maxima and minima</a:t>
            </a:r>
            <a:r>
              <a:rPr lang="en-US" altLang="zh-CN"/>
              <a:t> of </a:t>
            </a:r>
            <a:r>
              <a:rPr lang="en-US" altLang="zh-CN" b="1"/>
              <a:t>filtered signal </a:t>
            </a:r>
            <a:r>
              <a:rPr lang="en-US" altLang="zh-CN"/>
              <a:t>in </a:t>
            </a:r>
            <a:r>
              <a:rPr lang="en-US" altLang="zh-CN" b="1"/>
              <a:t>each time window</a:t>
            </a:r>
          </a:p>
          <a:p>
            <a:endParaRPr lang="en-US" altLang="zh-CN"/>
          </a:p>
          <a:p>
            <a:r>
              <a:rPr lang="en-US" altLang="zh-CN"/>
              <a:t>Can (optionally, but not needed) plot a polynomial function to identify fit values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7053580" y="1613535"/>
            <a:ext cx="4893310" cy="4540885"/>
            <a:chOff x="5972" y="1499"/>
            <a:chExt cx="7706" cy="7151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193" y="2915"/>
              <a:ext cx="88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648" y="2081"/>
              <a:ext cx="5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9466" y="1499"/>
              <a:ext cx="908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ldist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164" y="2372"/>
              <a:ext cx="946" cy="5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rdist</a:t>
              </a:r>
              <a:endParaRPr lang="zh-CN" altLang="en-US" dirty="0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5972" y="3002"/>
              <a:ext cx="7707" cy="5648"/>
              <a:chOff x="10826" y="5201"/>
              <a:chExt cx="7707" cy="5648"/>
            </a:xfrm>
          </p:grpSpPr>
          <p:pic>
            <p:nvPicPr>
              <p:cNvPr id="20" name="内容占位符 3"/>
              <p:cNvPicPr>
                <a:picLocks noGrp="1"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35" t="3470" r="1751" b="1758"/>
              <a:stretch>
                <a:fillRect/>
              </a:stretch>
            </p:blipFill>
            <p:spPr>
              <a:xfrm>
                <a:off x="10826" y="5201"/>
                <a:ext cx="7707" cy="5648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12077" y="6698"/>
                <a:ext cx="2353" cy="15"/>
              </a:xfrm>
              <a:prstGeom prst="line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14409" y="6308"/>
                <a:ext cx="291" cy="394"/>
              </a:xfrm>
              <a:prstGeom prst="line">
                <a:avLst/>
              </a:prstGeom>
              <a:ln w="28575"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H="1" flipV="1">
                <a:off x="14834" y="6836"/>
                <a:ext cx="205" cy="2585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>
                <a:off x="14714" y="6295"/>
                <a:ext cx="125" cy="54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15178" y="6243"/>
                <a:ext cx="383" cy="2948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V="1">
                <a:off x="15073" y="9146"/>
                <a:ext cx="120" cy="275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15561" y="5666"/>
                <a:ext cx="138" cy="57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 flipV="1">
                <a:off x="15698" y="5538"/>
                <a:ext cx="115" cy="137"/>
              </a:xfrm>
              <a:prstGeom prst="line">
                <a:avLst/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Identify local minima/maxima per time window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321" y="2223342"/>
            <a:ext cx="5770544" cy="4351338"/>
          </a:xfrm>
        </p:spPr>
      </p:pic>
      <p:sp>
        <p:nvSpPr>
          <p:cNvPr id="5" name="文本框 4"/>
          <p:cNvSpPr txBox="1"/>
          <p:nvPr/>
        </p:nvSpPr>
        <p:spPr>
          <a:xfrm>
            <a:off x="9292258" y="286955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75786" y="2755996"/>
            <a:ext cx="116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smoothed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73649" y="1786327"/>
            <a:ext cx="306241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Fixed configurable time period (blackout period)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38200" y="1710705"/>
            <a:ext cx="430960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For each fixed time window (blackout period), want to find the</a:t>
            </a:r>
            <a:r>
              <a:rPr lang="en-US" altLang="zh-CN" sz="2400" b="1" dirty="0"/>
              <a:t> local min and max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Notebook uses </a:t>
            </a:r>
            <a:r>
              <a:rPr lang="en-US" altLang="zh-CN" sz="2400" b="1" dirty="0"/>
              <a:t>40ms blackout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Absolute deviation of the signal accumulated to smoothed function for fixed time period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0e6cf68f86dfd8740e3e35e083066c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465455"/>
            <a:ext cx="953579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 Compute Characteristic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5326b1bab545c692c9d79464404cfb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85" y="1691005"/>
            <a:ext cx="10518775" cy="34201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3585" y="5308600"/>
            <a:ext cx="95230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In our </a:t>
            </a:r>
            <a:r>
              <a:rPr lang="en-US" altLang="zh-CN" b="1"/>
              <a:t>notebook</a:t>
            </a:r>
            <a:r>
              <a:rPr lang="en-US" altLang="zh-CN"/>
              <a:t>, we sample </a:t>
            </a:r>
            <a:r>
              <a:rPr lang="en-US" altLang="zh-CN" b="1"/>
              <a:t>local max-local min-local max</a:t>
            </a:r>
            <a:r>
              <a:rPr lang="en-US" altLang="zh-CN"/>
              <a:t> </a:t>
            </a:r>
            <a:r>
              <a:rPr lang="en-US" altLang="zh-CN" b="1"/>
              <a:t>(lp, mp, rp)</a:t>
            </a:r>
            <a:r>
              <a:rPr lang="en-US" altLang="zh-CN"/>
              <a:t> as our </a:t>
            </a:r>
            <a:r>
              <a:rPr lang="en-US" altLang="zh-CN" b="1"/>
              <a:t>(non-fixed length) time window</a:t>
            </a:r>
            <a:r>
              <a:rPr lang="en-US" altLang="zh-CN"/>
              <a:t> for </a:t>
            </a:r>
            <a:r>
              <a:rPr lang="en-US" altLang="zh-CN" b="1"/>
              <a:t>characteristic value calculation</a:t>
            </a:r>
            <a:r>
              <a:rPr lang="en-US" altLang="zh-CN"/>
              <a:t>. The</a:t>
            </a:r>
            <a:r>
              <a:rPr lang="en-US" altLang="zh-CN" b="1"/>
              <a:t> local min and local max </a:t>
            </a:r>
            <a:r>
              <a:rPr lang="en-US" altLang="zh-CN"/>
              <a:t>should be computed in the </a:t>
            </a:r>
            <a:r>
              <a:rPr lang="en-US" altLang="zh-CN" b="1"/>
              <a:t>last step</a:t>
            </a:r>
            <a:r>
              <a:rPr lang="en-US" altLang="zh-CN"/>
              <a:t> for each </a:t>
            </a:r>
            <a:r>
              <a:rPr lang="en-US" altLang="zh-CN" b="1"/>
              <a:t>fixed-length time window</a:t>
            </a:r>
            <a:r>
              <a:rPr lang="en-US" altLang="zh-CN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Detect Neuron Spikes in Real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5000" lnSpcReduction="20000"/>
          </a:bodyPr>
          <a:lstStyle/>
          <a:p>
            <a:r>
              <a:rPr lang="en-US" altLang="zh-CN" dirty="0"/>
              <a:t>Purpose: To detect and classify characteristic signals such as brain neuron spikes</a:t>
            </a:r>
          </a:p>
          <a:p>
            <a:r>
              <a:rPr lang="en-US" altLang="zh-CN" dirty="0"/>
              <a:t>Table of contents:</a:t>
            </a:r>
          </a:p>
          <a:p>
            <a:pPr lvl="1"/>
            <a:r>
              <a:rPr lang="en-US" altLang="zh-CN" dirty="0"/>
              <a:t>What is a spike?</a:t>
            </a:r>
          </a:p>
          <a:p>
            <a:pPr lvl="1"/>
            <a:r>
              <a:rPr lang="en-US" altLang="zh-CN" dirty="0"/>
              <a:t>Integrated Chip Design</a:t>
            </a:r>
          </a:p>
          <a:p>
            <a:pPr lvl="1"/>
            <a:r>
              <a:rPr lang="en-US" altLang="zh-CN" dirty="0">
                <a:sym typeface="+mn-ea"/>
              </a:rPr>
              <a:t>Compression Engine</a:t>
            </a:r>
            <a:endParaRPr lang="en-US" altLang="zh-CN" dirty="0"/>
          </a:p>
          <a:p>
            <a:pPr lvl="1"/>
            <a:r>
              <a:rPr lang="en-US" altLang="zh-CN" dirty="0"/>
              <a:t>Basics: Floating vs Fixed-Point Computation</a:t>
            </a:r>
          </a:p>
          <a:p>
            <a:pPr lvl="1"/>
            <a:r>
              <a:rPr lang="en-US" altLang="zh-CN" dirty="0"/>
              <a:t>Overall Procedure: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Receive Biological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Filter Signal 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Smooth Signal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Identify Fit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Compute Charateristic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Threshold Values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Determine whether spike(s) are detected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Transmit Indication of Spike</a:t>
            </a:r>
          </a:p>
          <a:p>
            <a:pPr marL="1257300" lvl="2" indent="-342900">
              <a:buAutoNum type="arabicPeriod"/>
            </a:pPr>
            <a:r>
              <a:rPr lang="en-US" altLang="zh-CN" dirty="0"/>
              <a:t>Additional: Classify Spikes</a:t>
            </a:r>
          </a:p>
          <a:p>
            <a:pPr lvl="1"/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ym typeface="+mn-ea"/>
              </a:rPr>
              <a:t>Mean Absolute Deviation (MAD) </a:t>
            </a:r>
            <a:endParaRPr lang="zh-CN" altLang="en-US" sz="4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</p:spPr>
            <p:txBody>
              <a:bodyPr>
                <a:normAutofit fontScale="90000" lnSpcReduction="20000"/>
              </a:bodyPr>
              <a:lstStyle/>
              <a:p>
                <a:r>
                  <a:rPr lang="en-US" altLang="zh-CN" sz="2000" dirty="0"/>
                  <a:t>Original MAD estimation formula:</a:t>
                </a:r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mean </a:t>
                </a:r>
                <a:r>
                  <a:rPr lang="en-US" altLang="zh-CN" sz="2000" dirty="0"/>
                  <a:t>over </a:t>
                </a:r>
                <a:r>
                  <a:rPr lang="en-US" altLang="zh-CN" sz="2000" b="1" dirty="0"/>
                  <a:t>smoothed </a:t>
                </a:r>
                <a:r>
                  <a:rPr lang="en-US" altLang="zh-CN" sz="2000" dirty="0"/>
                  <a:t>signal,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r>
                  <a:rPr lang="en-US" altLang="zh-CN" sz="2000" dirty="0"/>
                  <a:t> is the </a:t>
                </a:r>
                <a:r>
                  <a:rPr lang="en-US" altLang="zh-CN" sz="2000" b="1" dirty="0"/>
                  <a:t>user-configured update multiplier</a:t>
                </a:r>
                <a:r>
                  <a:rPr lang="en-US" altLang="zh-CN" sz="2000" dirty="0"/>
                  <a:t> (set to 0.0002)</a:t>
                </a:r>
              </a:p>
              <a:p>
                <a:endParaRPr lang="en-US" altLang="zh-CN" sz="2000" dirty="0"/>
              </a:p>
              <a:p>
                <a:r>
                  <a:rPr lang="en-US" altLang="zh-CN" sz="2000" dirty="0"/>
                  <a:t>Since we are taking the mean over a</a:t>
                </a:r>
                <a:r>
                  <a:rPr lang="en-US" altLang="zh-CN" sz="2000" b="1" dirty="0"/>
                  <a:t> time interval</a:t>
                </a:r>
                <a:r>
                  <a:rPr lang="en-US" altLang="zh-CN" sz="2000" dirty="0"/>
                  <a:t>, our formula changes as follows:</a:t>
                </a:r>
              </a:p>
              <a:p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sz="2000" dirty="0"/>
              </a:p>
              <a:p>
                <a:pPr marL="0" indent="0">
                  <a:buNone/>
                </a:pPr>
                <a:r>
                  <a:rPr lang="en-US" altLang="zh-CN" sz="2000" dirty="0"/>
                  <a:t>where m is the mean of the smoothed series </a:t>
                </a:r>
                <a:r>
                  <a:rPr lang="en-US" altLang="zh-CN" sz="2000" b="1" dirty="0"/>
                  <a:t>over a time interval </a:t>
                </a:r>
              </a:p>
              <a:p>
                <a:pPr marL="0" indent="0">
                  <a:buNone/>
                </a:pPr>
                <a:endParaRPr lang="en-US" altLang="zh-CN" sz="2000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220"/>
                <a:ext cx="5257800" cy="4351655"/>
              </a:xfrm>
              <a:blipFill>
                <a:blip r:embed="rId4"/>
                <a:stretch>
                  <a:fillRect l="-12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f7f2fd95c109e93c097d42d8b969c7a"/>
          <p:cNvPicPr>
            <a:picLocks noChangeAspect="1"/>
          </p:cNvPicPr>
          <p:nvPr/>
        </p:nvPicPr>
        <p:blipFill>
          <a:blip r:embed="rId5"/>
          <a:srcRect r="83611" b="59291"/>
          <a:stretch>
            <a:fillRect/>
          </a:stretch>
        </p:blipFill>
        <p:spPr>
          <a:xfrm>
            <a:off x="1095375" y="1778000"/>
            <a:ext cx="2989580" cy="659765"/>
          </a:xfrm>
          <a:prstGeom prst="rect">
            <a:avLst/>
          </a:prstGeom>
        </p:spPr>
      </p:pic>
      <p:pic>
        <p:nvPicPr>
          <p:cNvPr id="6" name="图片 5" descr="5f130c4e50c16d48cbc9bbec1db27dc"/>
          <p:cNvPicPr>
            <a:picLocks noChangeAspect="1"/>
          </p:cNvPicPr>
          <p:nvPr/>
        </p:nvPicPr>
        <p:blipFill>
          <a:blip r:embed="rId6"/>
          <a:srcRect t="52473" r="84808" b="2957"/>
          <a:stretch>
            <a:fillRect/>
          </a:stretch>
        </p:blipFill>
        <p:spPr>
          <a:xfrm>
            <a:off x="1095375" y="3867150"/>
            <a:ext cx="3126740" cy="10642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76526B-0E5E-2E56-E046-F58415765F3B}"/>
              </a:ext>
            </a:extLst>
          </p:cNvPr>
          <p:cNvSpPr txBox="1"/>
          <p:nvPr/>
        </p:nvSpPr>
        <p:spPr>
          <a:xfrm>
            <a:off x="838200" y="5741570"/>
            <a:ext cx="10848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Note: The </a:t>
            </a:r>
            <a:r>
              <a:rPr lang="en-US" sz="1600" b="1" dirty="0"/>
              <a:t>patent</a:t>
            </a:r>
            <a:r>
              <a:rPr lang="en-US" sz="1600" dirty="0"/>
              <a:t> uses a </a:t>
            </a:r>
            <a:r>
              <a:rPr lang="en-US" sz="1600" b="1" dirty="0"/>
              <a:t>FIXED time window </a:t>
            </a:r>
            <a:r>
              <a:rPr lang="en-US" sz="1600" dirty="0"/>
              <a:t>to compute the MAD + characteristic values, but </a:t>
            </a:r>
            <a:r>
              <a:rPr lang="en-US" sz="1600" b="1" dirty="0"/>
              <a:t>we </a:t>
            </a:r>
            <a:r>
              <a:rPr lang="en-US" sz="1600" dirty="0"/>
              <a:t>can just simply </a:t>
            </a:r>
            <a:r>
              <a:rPr lang="en-US" sz="1600" b="1" dirty="0"/>
              <a:t>sample over the local min and max </a:t>
            </a:r>
            <a:r>
              <a:rPr lang="en-US" sz="1600" dirty="0"/>
              <a:t>with </a:t>
            </a:r>
            <a:r>
              <a:rPr lang="en-US" sz="1600" b="1" dirty="0"/>
              <a:t>NON-fixed windows</a:t>
            </a:r>
            <a:r>
              <a:rPr lang="en-US" sz="1600" dirty="0"/>
              <a:t>. We can do this </a:t>
            </a:r>
            <a:r>
              <a:rPr lang="en-US" sz="1600" b="1" dirty="0"/>
              <a:t>as long as </a:t>
            </a:r>
            <a:r>
              <a:rPr lang="en-US" sz="1600" dirty="0"/>
              <a:t>our </a:t>
            </a:r>
            <a:r>
              <a:rPr lang="en-US" sz="1600" b="1" dirty="0"/>
              <a:t>intervals are consistent.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Threshold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</p:spPr>
            <p:txBody>
              <a:bodyPr/>
              <a:lstStyle/>
              <a:p>
                <a:r>
                  <a:rPr lang="en-US" altLang="zh-CN" sz="2000"/>
                  <a:t>The threshold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charset="0"/>
                        <a:cs typeface="Cambria Math" panose="02040503050406030204" charset="0"/>
                      </a:rPr>
                      <m:t>𝑡h𝑟𝑒𝑠</m:t>
                    </m:r>
                  </m:oMath>
                </a14:m>
                <a:r>
                  <a:rPr lang="en-US" altLang="zh-CN" sz="2000"/>
                  <a:t> is given as:</a:t>
                </a:r>
              </a:p>
              <a:p>
                <a:endParaRPr lang="en-US" altLang="zh-CN" sz="2000"/>
              </a:p>
              <a:p>
                <a:endParaRPr lang="en-US" altLang="zh-CN" sz="2000"/>
              </a:p>
              <a:p>
                <a:pPr marL="0" indent="0">
                  <a:buNone/>
                </a:pPr>
                <a:r>
                  <a:rPr lang="en-US" altLang="zh-CN" sz="2000"/>
                  <a:t>where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𝜷</m:t>
                    </m:r>
                  </m:oMath>
                </a14:m>
                <a:r>
                  <a:rPr lang="en-US" altLang="zh-CN" sz="2000"/>
                  <a:t> is a </a:t>
                </a:r>
                <a:r>
                  <a:rPr lang="en-US" altLang="zh-CN" sz="2000" b="1"/>
                  <a:t>scale factor constant</a:t>
                </a:r>
                <a:r>
                  <a:rPr lang="en-US" altLang="zh-CN" sz="2000"/>
                  <a:t> in range</a:t>
                </a:r>
                <a:r>
                  <a:rPr lang="en-US" altLang="zh-CN" sz="2000" b="1"/>
                  <a:t> 0 - 7.875 </a:t>
                </a:r>
                <a:r>
                  <a:rPr lang="en-US" altLang="zh-CN" sz="2000"/>
                  <a:t>(given in </a:t>
                </a:r>
                <a:r>
                  <a:rPr lang="en-US" altLang="zh-CN" sz="2000" b="1"/>
                  <a:t>Q3.3 format</a:t>
                </a:r>
                <a:r>
                  <a:rPr lang="en-US" altLang="zh-CN" sz="2000"/>
                  <a:t> - 3 bits integer, 3 bits fraction, as a </a:t>
                </a:r>
                <a:r>
                  <a:rPr lang="en-US" altLang="zh-CN" sz="2000" b="1"/>
                  <a:t>multiple of 0.125</a:t>
                </a:r>
                <a:r>
                  <a:rPr lang="en-US" altLang="zh-CN" sz="2000"/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18100" cy="4351655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"/>
          <a:stretch>
            <a:fillRect/>
          </a:stretch>
        </p:blipFill>
        <p:spPr>
          <a:xfrm>
            <a:off x="5956300" y="1506220"/>
            <a:ext cx="5867400" cy="3802380"/>
          </a:xfrm>
          <a:prstGeom prst="rect">
            <a:avLst/>
          </a:prstGeom>
        </p:spPr>
      </p:pic>
      <p:pic>
        <p:nvPicPr>
          <p:cNvPr id="5" name="图片 4" descr="c834159eee82f470a42c55a00863cea"/>
          <p:cNvPicPr>
            <a:picLocks noChangeAspect="1"/>
          </p:cNvPicPr>
          <p:nvPr/>
        </p:nvPicPr>
        <p:blipFill>
          <a:blip r:embed="rId4"/>
          <a:srcRect t="47823" r="88777" b="23605"/>
          <a:stretch>
            <a:fillRect/>
          </a:stretch>
        </p:blipFill>
        <p:spPr>
          <a:xfrm>
            <a:off x="1047750" y="2205990"/>
            <a:ext cx="3020060" cy="69977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6. Determine Threshold Values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Can plot characteristic values separately to determine optimal threshold values</a:t>
            </a:r>
          </a:p>
          <a:p>
            <a:r>
              <a:rPr lang="en-US" altLang="zh-CN"/>
              <a:t>Plots can be shown in notebook</a:t>
            </a:r>
          </a:p>
          <a:p>
            <a:r>
              <a:rPr lang="en-US" altLang="zh-CN"/>
              <a:t>Final thresholds determined in figure on the right</a:t>
            </a:r>
          </a:p>
        </p:txBody>
      </p:sp>
      <p:pic>
        <p:nvPicPr>
          <p:cNvPr id="4" name="图片 3" descr="c5422fcfe2f260a2d25bab5b86d7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140" y="1691005"/>
            <a:ext cx="491045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87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7. Determine whether spike is detected + timestamps of spikes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5" y="1754505"/>
            <a:ext cx="7109460" cy="4626610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5b7bb5bc2d81b4f3f95ee2fabc94d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475" y="699135"/>
            <a:ext cx="8909050" cy="54597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8. Transmit Indication of Spikes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655"/>
          </a:xfrm>
        </p:spPr>
        <p:txBody>
          <a:bodyPr/>
          <a:lstStyle/>
          <a:p>
            <a:r>
              <a:rPr lang="en-US" altLang="zh-CN"/>
              <a:t>Transmit </a:t>
            </a:r>
            <a:r>
              <a:rPr lang="en-US" altLang="zh-CN" b="1"/>
              <a:t>‘1’ + timestamp of when spike is detected (in binary or hex)</a:t>
            </a:r>
          </a:p>
          <a:p>
            <a:r>
              <a:rPr lang="en-US" altLang="zh-CN"/>
              <a:t>Can be transmitted via wired or wireless connection</a:t>
            </a:r>
          </a:p>
          <a:p>
            <a:endParaRPr lang="en-US" altLang="zh-CN"/>
          </a:p>
        </p:txBody>
      </p:sp>
      <p:pic>
        <p:nvPicPr>
          <p:cNvPr id="5" name="图片 4" descr="bca5d0ee222d5fd10f1aed888f63279"/>
          <p:cNvPicPr>
            <a:picLocks noChangeAspect="1"/>
          </p:cNvPicPr>
          <p:nvPr/>
        </p:nvPicPr>
        <p:blipFill>
          <a:blip r:embed="rId2"/>
          <a:srcRect t="14265"/>
          <a:stretch>
            <a:fillRect/>
          </a:stretch>
        </p:blipFill>
        <p:spPr>
          <a:xfrm>
            <a:off x="809625" y="4425315"/>
            <a:ext cx="10544175" cy="3740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 Characterizing spikes into bins (additional) 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39" y="1766763"/>
            <a:ext cx="5945522" cy="4351338"/>
          </a:xfrm>
        </p:spPr>
      </p:pic>
      <p:sp>
        <p:nvSpPr>
          <p:cNvPr id="6" name="文本框 5"/>
          <p:cNvSpPr txBox="1"/>
          <p:nvPr/>
        </p:nvSpPr>
        <p:spPr>
          <a:xfrm>
            <a:off x="838200" y="1160160"/>
            <a:ext cx="4309607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rdist</a:t>
            </a:r>
            <a:r>
              <a:rPr lang="en-US" altLang="zh-CN" sz="2400" dirty="0"/>
              <a:t>: time between max and min voltage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Can use </a:t>
            </a:r>
            <a:r>
              <a:rPr lang="en-US" altLang="zh-CN" sz="2400" b="1" dirty="0"/>
              <a:t>ANY metric</a:t>
            </a:r>
            <a:r>
              <a:rPr lang="en-US" altLang="zh-CN" sz="2400" dirty="0"/>
              <a:t> to classify (e.g., rdist, ldist, lv, rv,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Bins - </a:t>
            </a:r>
            <a:r>
              <a:rPr lang="en-US" altLang="zh-CN" sz="2400" b="1" dirty="0"/>
              <a:t>Saves memory &amp; time</a:t>
            </a:r>
            <a:r>
              <a:rPr lang="en-US" altLang="zh-CN" sz="2400" dirty="0"/>
              <a:t> </a:t>
            </a:r>
            <a:r>
              <a:rPr lang="en-US" altLang="zh-CN" sz="2400" b="1" dirty="0"/>
              <a:t>resources </a:t>
            </a:r>
            <a:r>
              <a:rPr lang="en-US" altLang="zh-CN" sz="2400" dirty="0"/>
              <a:t>(compared to entire signal)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In practice: </a:t>
            </a:r>
            <a:r>
              <a:rPr lang="en-US" altLang="zh-CN" sz="2400" b="1" dirty="0"/>
              <a:t>thousands/millions </a:t>
            </a:r>
            <a:r>
              <a:rPr lang="en-US" altLang="zh-CN" sz="2400" dirty="0"/>
              <a:t>of neural signals + spikes!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/>
              <a:t>Example: Spike Characterization based on Right Voltage Value (rv)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6680" cy="4351655"/>
          </a:xfrm>
        </p:spPr>
        <p:txBody>
          <a:bodyPr/>
          <a:lstStyle/>
          <a:p>
            <a:r>
              <a:rPr lang="en-US" altLang="zh-CN"/>
              <a:t>Spikes divided into </a:t>
            </a:r>
            <a:r>
              <a:rPr lang="en-US" altLang="zh-CN" b="1"/>
              <a:t>6 bins</a:t>
            </a:r>
            <a:r>
              <a:rPr lang="en-US" altLang="zh-CN"/>
              <a:t> based on lv (maximum voltage values)</a:t>
            </a:r>
          </a:p>
          <a:p>
            <a:r>
              <a:rPr lang="en-US" altLang="zh-CN" b="1"/>
              <a:t>Each bin </a:t>
            </a:r>
            <a:r>
              <a:rPr lang="en-US" altLang="zh-CN"/>
              <a:t>has a </a:t>
            </a:r>
            <a:r>
              <a:rPr lang="en-US" altLang="zh-CN" b="1"/>
              <a:t>specific range</a:t>
            </a:r>
            <a:r>
              <a:rPr lang="en-US" altLang="zh-CN"/>
              <a:t> and </a:t>
            </a:r>
            <a:r>
              <a:rPr lang="en-US" altLang="zh-CN" b="1"/>
              <a:t>assigned a value</a:t>
            </a:r>
            <a:r>
              <a:rPr lang="en-US" altLang="zh-CN"/>
              <a:t> (</a:t>
            </a:r>
            <a:r>
              <a:rPr lang="en-US" altLang="zh-CN" b="1"/>
              <a:t>0, 1, 2, 3, 4, 5</a:t>
            </a:r>
            <a:r>
              <a:rPr lang="en-US" altLang="zh-CN"/>
              <a:t>)</a:t>
            </a:r>
          </a:p>
          <a:p>
            <a:r>
              <a:rPr lang="en-US" altLang="zh-CN"/>
              <a:t>More examples shown in notebook </a:t>
            </a:r>
          </a:p>
        </p:txBody>
      </p:sp>
      <p:pic>
        <p:nvPicPr>
          <p:cNvPr id="7" name="图片 6" descr="6d530c5fec16cdf143e911d73801a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830" y="1163320"/>
            <a:ext cx="3867785" cy="2814320"/>
          </a:xfrm>
          <a:prstGeom prst="rect">
            <a:avLst/>
          </a:prstGeom>
        </p:spPr>
      </p:pic>
      <p:pic>
        <p:nvPicPr>
          <p:cNvPr id="9" name="图片 8" descr="a2d01d2ba98d98c8e3187dc458e8f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735" y="4024630"/>
            <a:ext cx="3992880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Advantages of this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7500"/>
              </a:bodyPr>
              <a:lstStyle/>
              <a:p>
                <a:r>
                  <a:rPr lang="en-US" altLang="zh-CN" b="1"/>
                  <a:t>Significant reduction in size </a:t>
                </a:r>
                <a:r>
                  <a:rPr lang="en-US" altLang="zh-CN"/>
                  <a:t>of signal (while </a:t>
                </a:r>
                <a:r>
                  <a:rPr lang="en-US" altLang="zh-CN" b="1"/>
                  <a:t>keeping useful information</a:t>
                </a:r>
                <a:r>
                  <a:rPr lang="en-US" altLang="zh-CN"/>
                  <a:t>)</a:t>
                </a:r>
              </a:p>
              <a:p>
                <a:r>
                  <a:rPr lang="en-US" altLang="zh-CN" b="1"/>
                  <a:t>Reduce received waveforms </a:t>
                </a:r>
                <a:r>
                  <a:rPr lang="en-US" altLang="zh-CN"/>
                  <a:t>by </a:t>
                </a:r>
                <a:r>
                  <a:rPr lang="en-US" altLang="zh-CN" b="1"/>
                  <a:t>3 orders of magnitude</a:t>
                </a:r>
                <a:r>
                  <a:rPr lang="en-US" altLang="zh-CN"/>
                  <a:t> for </a:t>
                </a:r>
                <a:r>
                  <a:rPr lang="en-US" altLang="zh-CN" b="1"/>
                  <a:t>low-power wireless transmission</a:t>
                </a:r>
                <a:endParaRPr lang="en-US" altLang="zh-CN"/>
              </a:p>
              <a:p>
                <a:pPr lvl="1"/>
                <a:r>
                  <a:rPr lang="en-US" altLang="zh-CN"/>
                  <a:t>1000 channels - Gb / s to Mb / s</a:t>
                </a:r>
              </a:p>
              <a:p>
                <a:pPr lvl="0"/>
                <a:r>
                  <a:rPr lang="en-US" altLang="zh-CN" sz="2800"/>
                  <a:t>Can be performed </a:t>
                </a:r>
                <a:r>
                  <a:rPr lang="en-US" altLang="zh-CN" sz="2800" b="1"/>
                  <a:t>much faster </a:t>
                </a:r>
                <a:r>
                  <a:rPr lang="en-US" altLang="zh-CN" sz="2800"/>
                  <a:t>with </a:t>
                </a:r>
                <a:r>
                  <a:rPr lang="en-US" altLang="zh-CN" sz="2800" b="1"/>
                  <a:t>lower memory &amp; storage </a:t>
                </a:r>
                <a:r>
                  <a:rPr lang="en-US" altLang="zh-CN" sz="2800"/>
                  <a:t>requirements</a:t>
                </a:r>
              </a:p>
              <a:p>
                <a:pPr lvl="0"/>
                <a:r>
                  <a:rPr lang="en-US" altLang="zh-CN" sz="2800" b="1"/>
                  <a:t>Near real-time </a:t>
                </a:r>
                <a:r>
                  <a:rPr lang="en-US" altLang="zh-CN" sz="2800"/>
                  <a:t>detection (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𝟏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𝝁</m:t>
                    </m:r>
                    <m:r>
                      <a:rPr lang="en-US" altLang="zh-CN" sz="2800" b="1" i="1">
                        <a:latin typeface="Cambria Math" panose="02040503050406030204" charset="0"/>
                        <a:cs typeface="Cambria Math" panose="02040503050406030204" charset="0"/>
                      </a:rPr>
                      <m:t>𝒔</m:t>
                    </m:r>
                  </m:oMath>
                </a14:m>
                <a:r>
                  <a:rPr lang="en-US" altLang="zh-CN"/>
                  <a:t> from receiving signal to spike detection) </a:t>
                </a:r>
              </a:p>
              <a:p>
                <a:pPr lvl="0"/>
                <a:r>
                  <a:rPr lang="en-US" altLang="zh-CN" b="1"/>
                  <a:t>Less power consumption</a:t>
                </a:r>
              </a:p>
              <a:p>
                <a:pPr lvl="1"/>
                <a:r>
                  <a:rPr lang="en-US" altLang="zh-CN"/>
                  <a:t>1000 channels - consumes 1-2 mW per channel or less</a:t>
                </a:r>
              </a:p>
              <a:p>
                <a:pPr lvl="1"/>
                <a:r>
                  <a:rPr lang="en-US" altLang="zh-CN"/>
                  <a:t>256 channels - under 50mW (10x more reduction compared to prior systems)</a:t>
                </a:r>
              </a:p>
              <a:p>
                <a:pPr lvl="0"/>
                <a:endParaRPr lang="en-US" altLang="zh-CN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035" r="-2774" b="-2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 Uploaded on </a:t>
            </a:r>
            <a:r>
              <a:rPr lang="en-US" altLang="zh-CN" dirty="0" err="1"/>
              <a:t>Github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https://github.com/michaela10c/neuralink-patents/blob/main/Real-Time%20Neural%20Spike%20Detection/neural_spike_detection/Real-Time%20Neural%20Spike%20Detection.ipynb</a:t>
            </a:r>
            <a:r>
              <a:rPr lang="en-US" altLang="zh-CN" dirty="0"/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spike?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38200" y="1825625"/>
            <a:ext cx="5944235" cy="43516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u="sng" dirty="0"/>
              <a:t>Spike </a:t>
            </a:r>
            <a:r>
              <a:rPr lang="en-US" altLang="zh-CN" dirty="0"/>
              <a:t>- </a:t>
            </a:r>
            <a:r>
              <a:rPr lang="en-US" altLang="zh-CN" b="1" dirty="0"/>
              <a:t>characteristic rises &amp; falls</a:t>
            </a:r>
          </a:p>
          <a:p>
            <a:r>
              <a:rPr lang="en-US" altLang="zh-CN" dirty="0"/>
              <a:t>Start out with </a:t>
            </a:r>
            <a:r>
              <a:rPr lang="en-US" altLang="zh-CN" b="1" dirty="0">
                <a:solidFill>
                  <a:schemeClr val="accent5"/>
                </a:solidFill>
              </a:rPr>
              <a:t>initial resting value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B050"/>
                </a:solidFill>
              </a:rPr>
              <a:t>First positive change</a:t>
            </a:r>
            <a:r>
              <a:rPr lang="en-US" altLang="zh-CN" dirty="0"/>
              <a:t> in amplitude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Reduction</a:t>
            </a:r>
            <a:r>
              <a:rPr lang="en-US" altLang="zh-CN" b="1" dirty="0">
                <a:solidFill>
                  <a:srgbClr val="FFC000"/>
                </a:solidFill>
              </a:rPr>
              <a:t> </a:t>
            </a:r>
            <a:r>
              <a:rPr lang="en-US" altLang="zh-CN" dirty="0"/>
              <a:t>in amplitude </a:t>
            </a:r>
            <a:r>
              <a:rPr lang="en-US" altLang="zh-CN" b="1" dirty="0">
                <a:solidFill>
                  <a:schemeClr val="tx1"/>
                </a:solidFill>
              </a:rPr>
              <a:t>below initial resting value</a:t>
            </a:r>
          </a:p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</a:rPr>
              <a:t>Second positive change</a:t>
            </a:r>
            <a:r>
              <a:rPr lang="en-US" altLang="zh-CN" dirty="0"/>
              <a:t> in amplitude </a:t>
            </a:r>
            <a:r>
              <a:rPr lang="en-US" altLang="zh-CN" b="1" dirty="0"/>
              <a:t>greater than first positive change</a:t>
            </a:r>
          </a:p>
        </p:txBody>
      </p:sp>
      <p:pic>
        <p:nvPicPr>
          <p:cNvPr id="6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5930" y="121920"/>
            <a:ext cx="3498850" cy="330517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6913880" y="3302635"/>
            <a:ext cx="4853940" cy="3307080"/>
            <a:chOff x="10888" y="5201"/>
            <a:chExt cx="7644" cy="5208"/>
          </a:xfrm>
        </p:grpSpPr>
        <p:pic>
          <p:nvPicPr>
            <p:cNvPr id="4" name="内容占位符 3"/>
            <p:cNvPicPr>
              <a:picLocks noGrp="1"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7" t="3470" r="1751" b="9124"/>
            <a:stretch>
              <a:fillRect/>
            </a:stretch>
          </p:blipFill>
          <p:spPr>
            <a:xfrm>
              <a:off x="10888" y="5201"/>
              <a:ext cx="7645" cy="5209"/>
            </a:xfrm>
            <a:prstGeom prst="rect">
              <a:avLst/>
            </a:prstGeom>
          </p:spPr>
        </p:pic>
        <p:cxnSp>
          <p:nvCxnSpPr>
            <p:cNvPr id="3" name="直接连接符 2"/>
            <p:cNvCxnSpPr/>
            <p:nvPr/>
          </p:nvCxnSpPr>
          <p:spPr>
            <a:xfrm>
              <a:off x="12077" y="6698"/>
              <a:ext cx="2353" cy="15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4409" y="6308"/>
              <a:ext cx="291" cy="394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14834" y="6836"/>
              <a:ext cx="205" cy="258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4714" y="6295"/>
              <a:ext cx="125" cy="54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flipV="1">
              <a:off x="15178" y="6243"/>
              <a:ext cx="383" cy="2948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15073" y="9146"/>
              <a:ext cx="120" cy="275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5561" y="5666"/>
              <a:ext cx="138" cy="57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15698" y="5538"/>
              <a:ext cx="115" cy="137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6913880" y="44424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mV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217025" y="6296660"/>
            <a:ext cx="5346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ms</a:t>
            </a:r>
          </a:p>
        </p:txBody>
      </p:sp>
      <p:sp>
        <p:nvSpPr>
          <p:cNvPr id="8" name="椭圆 7"/>
          <p:cNvSpPr/>
          <p:nvPr/>
        </p:nvSpPr>
        <p:spPr>
          <a:xfrm>
            <a:off x="8744585" y="748665"/>
            <a:ext cx="40576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356850" y="823595"/>
            <a:ext cx="22288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0625455" y="748665"/>
            <a:ext cx="193675" cy="55943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Integrated Chip Design </a:t>
            </a:r>
            <a:endParaRPr lang="zh-CN" altLang="en-US" dirty="0"/>
          </a:p>
        </p:txBody>
      </p:sp>
      <p:pic>
        <p:nvPicPr>
          <p:cNvPr id="4" name="内容占位符 3" descr="kappframework-vDsbnj(1)(1)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68" y="1622424"/>
            <a:ext cx="5387664" cy="5102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Compression Engine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21" y="1465149"/>
            <a:ext cx="8233580" cy="4160493"/>
          </a:xfrm>
        </p:spPr>
      </p:pic>
      <p:sp>
        <p:nvSpPr>
          <p:cNvPr id="6" name="文本框 5"/>
          <p:cNvSpPr txBox="1"/>
          <p:nvPr/>
        </p:nvSpPr>
        <p:spPr>
          <a:xfrm>
            <a:off x="2014993" y="2329732"/>
            <a:ext cx="855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756286" y="4540518"/>
            <a:ext cx="1167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Bandpass</a:t>
            </a:r>
            <a:r>
              <a:rPr lang="en-US" altLang="zh-CN" dirty="0"/>
              <a:t> filter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037606" y="4510983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MAD + threshold calculation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262148" y="4368088"/>
            <a:ext cx="1739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Buffered online spike (BOS) detector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818574" y="2132916"/>
            <a:ext cx="1739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probability evaluation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944677" y="3784724"/>
            <a:ext cx="1051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Spike classifier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7310" y="3784332"/>
            <a:ext cx="1051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Floating Point Representations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140" y="2198674"/>
            <a:ext cx="6400847" cy="3605239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10705"/>
            <a:ext cx="4309607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ANY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Conventional </a:t>
            </a:r>
            <a:r>
              <a:rPr lang="en-US" altLang="zh-CN" sz="2400" dirty="0"/>
              <a:t>- </a:t>
            </a:r>
            <a:r>
              <a:rPr lang="en-US" altLang="zh-CN" sz="2400" b="1" dirty="0"/>
              <a:t>Very inefficient </a:t>
            </a:r>
            <a:r>
              <a:rPr lang="en-US" altLang="zh-CN" sz="2400" dirty="0"/>
              <a:t>&amp; </a:t>
            </a:r>
            <a:r>
              <a:rPr lang="en-US" altLang="zh-CN" sz="2400" b="1" dirty="0"/>
              <a:t>resource intensive </a:t>
            </a:r>
            <a:r>
              <a:rPr lang="en-US" altLang="zh-CN" sz="2400" dirty="0"/>
              <a:t>computationally </a:t>
            </a: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software </a:t>
            </a:r>
            <a:r>
              <a:rPr lang="en-US" altLang="zh-CN" sz="2400" dirty="0"/>
              <a:t>implementations (Python)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Basics: Fixed Point Representation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86" y="1596073"/>
            <a:ext cx="5857918" cy="4105305"/>
          </a:xfrm>
        </p:spPr>
      </p:pic>
      <p:sp>
        <p:nvSpPr>
          <p:cNvPr id="5" name="文本框 4"/>
          <p:cNvSpPr txBox="1"/>
          <p:nvPr/>
        </p:nvSpPr>
        <p:spPr>
          <a:xfrm>
            <a:off x="838200" y="1798170"/>
            <a:ext cx="4309607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 dirty="0"/>
              <a:t>FIXED </a:t>
            </a:r>
            <a:r>
              <a:rPr lang="en-US" altLang="zh-CN" sz="2400" dirty="0"/>
              <a:t>number of decimals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More </a:t>
            </a:r>
            <a:r>
              <a:rPr lang="en-US" altLang="zh-CN" sz="2400" b="1" dirty="0"/>
              <a:t>computationally efficient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ex. </a:t>
            </a:r>
            <a:r>
              <a:rPr lang="en-US" altLang="zh-CN" sz="2400" b="1" dirty="0"/>
              <a:t>Q7.14</a:t>
            </a:r>
            <a:r>
              <a:rPr lang="en-US" altLang="zh-CN" sz="2400" dirty="0"/>
              <a:t>: allocate </a:t>
            </a:r>
            <a:r>
              <a:rPr lang="en-US" altLang="zh-CN" sz="2400" b="1" dirty="0"/>
              <a:t>7 bits for number (exponent)</a:t>
            </a:r>
            <a:r>
              <a:rPr lang="en-US" altLang="zh-CN" sz="2400" dirty="0"/>
              <a:t>,</a:t>
            </a:r>
            <a:r>
              <a:rPr lang="en-US" altLang="zh-CN" sz="2400" b="1" dirty="0"/>
              <a:t> 14 bits for fraction</a:t>
            </a:r>
          </a:p>
          <a:p>
            <a:pPr indent="0">
              <a:buFont typeface="Arial" panose="020B0604020202020204" pitchFamily="34" charset="0"/>
              <a:buNone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Used in </a:t>
            </a:r>
            <a:r>
              <a:rPr lang="en-US" altLang="zh-CN" sz="2400" b="1" dirty="0"/>
              <a:t>hardware </a:t>
            </a:r>
            <a:r>
              <a:rPr lang="en-US" altLang="zh-CN" sz="2400" dirty="0"/>
              <a:t>implementations (rarely in software)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Overall Procedure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87" y="610760"/>
            <a:ext cx="4122800" cy="5931963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67.55,&quot;left&quot;:27.55,&quot;top&quot;:38.35,&quot;width&quot;:913.9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1694</Words>
  <Application>Microsoft Macintosh PowerPoint</Application>
  <PresentationFormat>Widescreen</PresentationFormat>
  <Paragraphs>230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Office 主题</vt:lpstr>
      <vt:lpstr>Real-Time Neural Spike Detection</vt:lpstr>
      <vt:lpstr>Background</vt:lpstr>
      <vt:lpstr>How to Detect Neuron Spikes in Real Time</vt:lpstr>
      <vt:lpstr>What is a spike?</vt:lpstr>
      <vt:lpstr>Integrated Chip Design </vt:lpstr>
      <vt:lpstr>Compression Engine</vt:lpstr>
      <vt:lpstr>Basics: Floating Point Representations</vt:lpstr>
      <vt:lpstr>Basics: Fixed Point Representation</vt:lpstr>
      <vt:lpstr>Overall Procedure</vt:lpstr>
      <vt:lpstr>1. Receive Biological Signal</vt:lpstr>
      <vt:lpstr>2. Filter Signal</vt:lpstr>
      <vt:lpstr>PowerPoint Presentation</vt:lpstr>
      <vt:lpstr>For Deeper Intuition of Filtering Signals</vt:lpstr>
      <vt:lpstr>PowerPoint Presentation</vt:lpstr>
      <vt:lpstr>Filtering Basics:  Finite Impulse Response (FIR) vs Infinite Impulse Response (IIR)</vt:lpstr>
      <vt:lpstr>Filtering Basics:  Low-Pass, High-Pass, Band-Pass, Band-Stop</vt:lpstr>
      <vt:lpstr>Filtering Basics:  Bessel, Butterworth, Chebyshev, Elliptic </vt:lpstr>
      <vt:lpstr>Filtering Basics: Bode Plot</vt:lpstr>
      <vt:lpstr>Filtering: Where do the params come from?</vt:lpstr>
      <vt:lpstr>3. Smooth Signal</vt:lpstr>
      <vt:lpstr>Single Exponential Smoothing</vt:lpstr>
      <vt:lpstr>Double (Linear) Exponential Smoothing </vt:lpstr>
      <vt:lpstr>Triple Exponential Smoothing </vt:lpstr>
      <vt:lpstr>Brown’s Double Exponential Smoothing (used in patent)</vt:lpstr>
      <vt:lpstr>PowerPoint Presentation</vt:lpstr>
      <vt:lpstr>4. Identify fit values</vt:lpstr>
      <vt:lpstr>Identify local minima/maxima per time window</vt:lpstr>
      <vt:lpstr>PowerPoint Presentation</vt:lpstr>
      <vt:lpstr>5. Compute Characteristic Values</vt:lpstr>
      <vt:lpstr>Mean Absolute Deviation (MAD) </vt:lpstr>
      <vt:lpstr>Threshold Calculation</vt:lpstr>
      <vt:lpstr>6. Determine Threshold Values</vt:lpstr>
      <vt:lpstr>7. Determine whether spike is detected + timestamps of spikes</vt:lpstr>
      <vt:lpstr>PowerPoint Presentation</vt:lpstr>
      <vt:lpstr>8. Transmit Indication of Spikes</vt:lpstr>
      <vt:lpstr>9. Characterizing spikes into bins (additional) </vt:lpstr>
      <vt:lpstr>Example: Spike Characterization based on Right Voltage Value (rv)</vt:lpstr>
      <vt:lpstr>Advantages of this system</vt:lpstr>
      <vt:lpstr>Code Uploaded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Neuron Spike Detection</dc:title>
  <dc:creator>Terry_shi</dc:creator>
  <cp:lastModifiedBy>Michael Zhou</cp:lastModifiedBy>
  <cp:revision>300</cp:revision>
  <dcterms:created xsi:type="dcterms:W3CDTF">2024-03-12T08:26:00Z</dcterms:created>
  <dcterms:modified xsi:type="dcterms:W3CDTF">2024-06-13T06:01:12Z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A5E7FB9213AF41D9B096F00A1A7F1505_12</vt:lpwstr>
  </property>
  <property fmtid="{D5CDD505-2E9C-101B-9397-08002B2CF9AE}" pid="3" name="KSOProductBuildVer">
    <vt:lpwstr>2052-12.1.0.16729</vt:lpwstr>
  </property>
</Properties>
</file>